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8B2"/>
    <a:srgbClr val="D1013D"/>
    <a:srgbClr val="D5D5D5"/>
    <a:srgbClr val="D0013C"/>
    <a:srgbClr val="135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12/1/2024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12/1/2024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mojasrednjaskola.gov.rs/Docs/Guide#info" TargetMode="External"/><Relationship Id="rId7" Type="http://schemas.openxmlformats.org/officeDocument/2006/relationships/hyperlink" Target="https://www.mojasrednjaskola.gov.rs/Docs/Guide#wish-lis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mojasrednjaskola.gov.rs/Docs/Guide#sport-application" TargetMode="External"/><Relationship Id="rId5" Type="http://schemas.openxmlformats.org/officeDocument/2006/relationships/hyperlink" Target="https://www.mojasrednjaskola.gov.rs/Docs/Guide#hs-application" TargetMode="External"/><Relationship Id="rId4" Type="http://schemas.openxmlformats.org/officeDocument/2006/relationships/hyperlink" Target="https://www.mojasrednjaskola.gov.rs/Docs/Guide#final-exam" TargetMode="Externa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0A2416-C971-1668-85D7-2FEBEC918CE3}"/>
              </a:ext>
            </a:extLst>
          </p:cNvPr>
          <p:cNvSpPr/>
          <p:nvPr/>
        </p:nvSpPr>
        <p:spPr>
          <a:xfrm>
            <a:off x="24597" y="1950214"/>
            <a:ext cx="7376328" cy="305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red and blue logo&#10;&#10;Description automatically generated">
            <a:extLst>
              <a:ext uri="{FF2B5EF4-FFF2-40B4-BE49-F238E27FC236}">
                <a16:creationId xmlns:a16="http://schemas.microsoft.com/office/drawing/2014/main" id="{AC6FCA97-BBCD-587E-F8B1-342872A4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06" y="82732"/>
            <a:ext cx="3173175" cy="16396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BB6B90-8D29-D706-7E7C-85D3930CD268}"/>
              </a:ext>
            </a:extLst>
          </p:cNvPr>
          <p:cNvSpPr/>
          <p:nvPr/>
        </p:nvSpPr>
        <p:spPr>
          <a:xfrm>
            <a:off x="-469900" y="1797814"/>
            <a:ext cx="7746999" cy="305993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D3D01BC-3E6F-65F2-AECC-BBB62663C285}"/>
              </a:ext>
            </a:extLst>
          </p:cNvPr>
          <p:cNvSpPr txBox="1">
            <a:spLocks/>
          </p:cNvSpPr>
          <p:nvPr/>
        </p:nvSpPr>
        <p:spPr>
          <a:xfrm>
            <a:off x="452744" y="2217936"/>
            <a:ext cx="5534348" cy="2219691"/>
          </a:xfrm>
          <a:prstGeom prst="rect">
            <a:avLst/>
          </a:prstGeom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Cyrl-BA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Завршни испит на крају основног образовања и васпитања</a:t>
            </a:r>
            <a:endParaRPr lang="en-US" sz="4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Poslednji rok za prijavu za upis preko portala Moja srednja škola -  podunavlje.info">
            <a:extLst>
              <a:ext uri="{FF2B5EF4-FFF2-40B4-BE49-F238E27FC236}">
                <a16:creationId xmlns:a16="http://schemas.microsoft.com/office/drawing/2014/main" id="{8F7419F8-6A35-7C48-332A-7D33D2437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3546" r="26237" b="3505"/>
          <a:stretch/>
        </p:blipFill>
        <p:spPr bwMode="auto">
          <a:xfrm>
            <a:off x="8153400" y="1863603"/>
            <a:ext cx="4038600" cy="45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781284-6B4F-A727-33FA-5A2DC2AF4C26}"/>
              </a:ext>
            </a:extLst>
          </p:cNvPr>
          <p:cNvSpPr/>
          <p:nvPr/>
        </p:nvSpPr>
        <p:spPr>
          <a:xfrm>
            <a:off x="7763198" y="1945872"/>
            <a:ext cx="1417320" cy="7658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1E0392-73A4-3716-842A-E6A78C111F14}"/>
              </a:ext>
            </a:extLst>
          </p:cNvPr>
          <p:cNvSpPr txBox="1">
            <a:spLocks/>
          </p:cNvSpPr>
          <p:nvPr/>
        </p:nvSpPr>
        <p:spPr>
          <a:xfrm>
            <a:off x="452744" y="4999898"/>
            <a:ext cx="5734050" cy="9555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Cyrl-BA" sz="2800" i="1" dirty="0">
                <a:solidFill>
                  <a:srgbClr val="135A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Пријава за завршни испит</a:t>
            </a:r>
            <a:endParaRPr lang="en-US" sz="2800" i="1" dirty="0">
              <a:solidFill>
                <a:srgbClr val="135A8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4EC26-9314-5C4F-EBFD-C95C57FB7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D3E726E3-7B85-2E66-8A63-58A0FB1A7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215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6717EC-94E6-945A-7177-4642A744F0D2}"/>
              </a:ext>
            </a:extLst>
          </p:cNvPr>
          <p:cNvSpPr/>
          <p:nvPr/>
        </p:nvSpPr>
        <p:spPr>
          <a:xfrm>
            <a:off x="-140550" y="293023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674844-DE49-D473-74D3-4109B659CFD7}"/>
              </a:ext>
            </a:extLst>
          </p:cNvPr>
          <p:cNvSpPr txBox="1">
            <a:spLocks/>
          </p:cNvSpPr>
          <p:nvPr/>
        </p:nvSpPr>
        <p:spPr>
          <a:xfrm>
            <a:off x="1105659" y="479502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 избора тестирања...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F546B4-370C-1AB6-A90D-34C623CB7E52}"/>
              </a:ext>
            </a:extLst>
          </p:cNvPr>
          <p:cNvSpPr txBox="1">
            <a:spLocks/>
          </p:cNvSpPr>
          <p:nvPr/>
        </p:nvSpPr>
        <p:spPr>
          <a:xfrm>
            <a:off x="1105659" y="1485791"/>
            <a:ext cx="998220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sr-Cyrl-RS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sr-Cyrl-RS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отребно је да изаберете једну од две понуђене опције:</a:t>
            </a:r>
            <a:endParaRPr lang="en-US" dirty="0">
              <a:solidFill>
                <a:srgbClr val="1568B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sr-Cyrl-RS" sz="20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Редовни програм (матерњи језик, математика</a:t>
            </a:r>
            <a:r>
              <a:rPr lang="sr-Latn-RS" sz="20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Cyrl-RS" sz="20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изабрани предмет)</a:t>
            </a:r>
            <a:endParaRPr lang="en-US" sz="2000" dirty="0">
              <a:solidFill>
                <a:srgbClr val="1568B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r-Cyrl-RS" sz="20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Функционално основно образовање одраслих (комбиновани тест)</a:t>
            </a:r>
            <a:endParaRPr lang="en-US" sz="2000" dirty="0">
              <a:solidFill>
                <a:srgbClr val="1568B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4A4DCED9-9B52-FB0C-3C34-CA04B3F2A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170" y="3584498"/>
            <a:ext cx="5155333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D93B1E-BFD3-8B91-B8E2-63C999D00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AA156C9F-ECFF-D09C-A929-30B92CB3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215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F83134-72DC-C085-1ECA-4EB952154578}"/>
              </a:ext>
            </a:extLst>
          </p:cNvPr>
          <p:cNvSpPr/>
          <p:nvPr/>
        </p:nvSpPr>
        <p:spPr>
          <a:xfrm>
            <a:off x="3910750" y="249304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798F85-F69C-9152-6441-A71AEC0A57FF}"/>
              </a:ext>
            </a:extLst>
          </p:cNvPr>
          <p:cNvSpPr txBox="1">
            <a:spLocks/>
          </p:cNvSpPr>
          <p:nvPr/>
        </p:nvSpPr>
        <p:spPr>
          <a:xfrm>
            <a:off x="5525259" y="479502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 избора теста...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39BFF6-4B64-8432-A152-022ADE655BCA}"/>
              </a:ext>
            </a:extLst>
          </p:cNvPr>
          <p:cNvSpPr txBox="1">
            <a:spLocks/>
          </p:cNvSpPr>
          <p:nvPr/>
        </p:nvSpPr>
        <p:spPr>
          <a:xfrm>
            <a:off x="761772" y="1616420"/>
            <a:ext cx="6451828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Избор теста врши се само за изабрани предмет/трећи тест. Потребно је да из падајућег менија изаберете један од понуђених предмета: </a:t>
            </a:r>
          </a:p>
          <a:p>
            <a:pPr marL="457200" indent="-4572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историја, </a:t>
            </a:r>
          </a:p>
          <a:p>
            <a:pPr marL="457200" indent="-4572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биологија, </a:t>
            </a:r>
          </a:p>
          <a:p>
            <a:pPr marL="457200" indent="-4572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географија, </a:t>
            </a:r>
          </a:p>
          <a:p>
            <a:pPr marL="457200" indent="-4572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хемија или </a:t>
            </a:r>
          </a:p>
          <a:p>
            <a:pPr marL="457200" indent="-4572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физика.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CB41E-E6BD-0861-607B-3296C8C9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829" y="1930400"/>
            <a:ext cx="4019868" cy="46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DD7B3-CFAC-BB63-A35F-4C2E76C99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941FD50B-CFAC-AD3B-3C88-97EBB834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215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75CD9-AE32-D7B6-B873-4C97B13026D4}"/>
              </a:ext>
            </a:extLst>
          </p:cNvPr>
          <p:cNvSpPr/>
          <p:nvPr/>
        </p:nvSpPr>
        <p:spPr>
          <a:xfrm>
            <a:off x="3910750" y="249304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99ED1B-7B53-78E5-B036-F2072790365E}"/>
              </a:ext>
            </a:extLst>
          </p:cNvPr>
          <p:cNvSpPr txBox="1">
            <a:spLocks/>
          </p:cNvSpPr>
          <p:nvPr/>
        </p:nvSpPr>
        <p:spPr>
          <a:xfrm>
            <a:off x="5525259" y="479502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 избора теста...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6C0147-7A4F-DF1E-139B-F1DAB23E1B04}"/>
              </a:ext>
            </a:extLst>
          </p:cNvPr>
          <p:cNvSpPr/>
          <p:nvPr/>
        </p:nvSpPr>
        <p:spPr>
          <a:xfrm>
            <a:off x="1712230" y="1577296"/>
            <a:ext cx="9690847" cy="4620304"/>
          </a:xfrm>
          <a:prstGeom prst="roundRect">
            <a:avLst/>
          </a:prstGeom>
          <a:solidFill>
            <a:schemeClr val="bg1"/>
          </a:solidFill>
          <a:ln>
            <a:solidFill>
              <a:srgbClr val="D1013D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sz="16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Напомена: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Cyrl-RS" sz="1600" b="1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ИЗБОРОМ ТЕСТА 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ћете направити избор једног од пет предмета које ће Ваше дете полагати на </a:t>
            </a:r>
            <a:r>
              <a:rPr lang="sr-Cyrl-RS" sz="1600" b="1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ПРОБНОМ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завршном испиту (који ће бити организован крајем марта), као и на </a:t>
            </a:r>
            <a:r>
              <a:rPr lang="sr-Cyrl-RS" sz="1600" b="1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ЗАВРШНОМ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испиту у јуну.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Исправку овог избора, уколико желите, можете урадити након </a:t>
            </a:r>
            <a:r>
              <a:rPr lang="sr-Cyrl-RS" sz="1600" b="1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ПРОБНОГ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завршног испита (у периоду који је предвиђен Календаром). У том периоду моћи ћете да промените одлуку коју сте сада направили и изаберете један од преостала четири предмета. Након тога, више неће бити дозвољено мењање предмета које ће Ваше дете полагати на </a:t>
            </a:r>
            <a:r>
              <a:rPr lang="sr-Cyrl-RS" sz="1600" b="1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ЗАВРШНОМ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испиту као трећи тест.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Уколико након </a:t>
            </a:r>
            <a:r>
              <a:rPr lang="sr-Cyrl-RS" sz="1600" b="1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ПРОБНОГ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завршног испита </a:t>
            </a:r>
            <a:r>
              <a:rPr lang="sr-Cyrl-RS" sz="1600" b="1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желите да промените избор који сте направили пријавом на завршни испит, неће бити потребно да овај избор потврдите - пријава коју сте направили остаће до </a:t>
            </a:r>
            <a:r>
              <a:rPr lang="sr-Cyrl-RS" sz="1600" b="1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ЗАВРШНОГ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испита. Ваше дете ће у том случају на </a:t>
            </a:r>
            <a:r>
              <a:rPr lang="sr-Cyrl-RS" sz="1600" b="1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ЗАВРШНОМ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полагати тест из истог предмета који је полагало и на </a:t>
            </a:r>
            <a:r>
              <a:rPr lang="sr-Cyrl-RS" sz="1600" b="1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ПРОБНОМ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завршном испиту. </a:t>
            </a:r>
            <a:endParaRPr lang="en-US" sz="1600" dirty="0">
              <a:solidFill>
                <a:srgbClr val="1568B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DB5EB-0563-59E5-79BF-F159F7A88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67786408-D506-5547-8FB6-F8A162FB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215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2C6B3B-F573-4429-91BD-BA6348CD7AD9}"/>
              </a:ext>
            </a:extLst>
          </p:cNvPr>
          <p:cNvSpPr/>
          <p:nvPr/>
        </p:nvSpPr>
        <p:spPr>
          <a:xfrm>
            <a:off x="-140550" y="293023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998458-ADF3-7E10-4EE4-FC9F5F29D2F9}"/>
              </a:ext>
            </a:extLst>
          </p:cNvPr>
          <p:cNvSpPr txBox="1">
            <a:spLocks/>
          </p:cNvSpPr>
          <p:nvPr/>
        </p:nvSpPr>
        <p:spPr>
          <a:xfrm>
            <a:off x="1105659" y="479502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Избор врсте теста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F70DE9-6F62-EDEB-32F7-311AA793B3CF}"/>
              </a:ext>
            </a:extLst>
          </p:cNvPr>
          <p:cNvSpPr txBox="1">
            <a:spLocks/>
          </p:cNvSpPr>
          <p:nvPr/>
        </p:nvSpPr>
        <p:spPr>
          <a:xfrm>
            <a:off x="1038362" y="1469215"/>
            <a:ext cx="998220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Када је реч о избору врсте теста, потребно је да изаберете једну од две понуђене опције: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7E7756-E264-883F-F856-3CA39AC9DF09}"/>
              </a:ext>
            </a:extLst>
          </p:cNvPr>
          <p:cNvSpPr/>
          <p:nvPr/>
        </p:nvSpPr>
        <p:spPr>
          <a:xfrm>
            <a:off x="1790927" y="2813050"/>
            <a:ext cx="3840253" cy="1388139"/>
          </a:xfrm>
          <a:prstGeom prst="roundRect">
            <a:avLst/>
          </a:prstGeom>
          <a:solidFill>
            <a:srgbClr val="1568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80ACE0-2070-E7B9-4E6D-5D8C44035994}"/>
              </a:ext>
            </a:extLst>
          </p:cNvPr>
          <p:cNvSpPr/>
          <p:nvPr/>
        </p:nvSpPr>
        <p:spPr>
          <a:xfrm>
            <a:off x="6029462" y="2813049"/>
            <a:ext cx="3840253" cy="1388139"/>
          </a:xfrm>
          <a:prstGeom prst="roundRect">
            <a:avLst/>
          </a:prstGeom>
          <a:solidFill>
            <a:srgbClr val="D101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0233E-C2D3-FBD3-54BA-535E4C2F989E}"/>
              </a:ext>
            </a:extLst>
          </p:cNvPr>
          <p:cNvSpPr txBox="1"/>
          <p:nvPr/>
        </p:nvSpPr>
        <p:spPr>
          <a:xfrm>
            <a:off x="1761468" y="2962161"/>
            <a:ext cx="3544888" cy="1089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Стандардни тест</a:t>
            </a:r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78FEE-B76F-5683-EC13-27F3DD09A2C8}"/>
              </a:ext>
            </a:extLst>
          </p:cNvPr>
          <p:cNvSpPr txBox="1"/>
          <p:nvPr/>
        </p:nvSpPr>
        <p:spPr>
          <a:xfrm>
            <a:off x="6037578" y="3135504"/>
            <a:ext cx="3467102" cy="572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ИОП2 тест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49CF955-8083-6736-6D20-B00F9C2A636D}"/>
              </a:ext>
            </a:extLst>
          </p:cNvPr>
          <p:cNvSpPr/>
          <p:nvPr/>
        </p:nvSpPr>
        <p:spPr>
          <a:xfrm>
            <a:off x="1495562" y="4721310"/>
            <a:ext cx="9067800" cy="972824"/>
          </a:xfrm>
          <a:prstGeom prst="roundRect">
            <a:avLst/>
          </a:prstGeom>
          <a:solidFill>
            <a:schemeClr val="bg1"/>
          </a:solidFill>
          <a:ln>
            <a:solidFill>
              <a:srgbClr val="D1013D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b="1" dirty="0">
                <a:solidFill>
                  <a:srgbClr val="D1013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Напомена:</a:t>
            </a:r>
            <a:r>
              <a:rPr lang="sr-Cyrl-RS" dirty="0">
                <a:solidFill>
                  <a:srgbClr val="D1013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Cyrl-RS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Опција ИОП2 тест треба изабрати само за предмет или предмете за које Ваше дете има потврду да их је похађао по ИОП2 програму.</a:t>
            </a:r>
            <a:endParaRPr lang="en-US" dirty="0">
              <a:solidFill>
                <a:srgbClr val="1568B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44716-6CBD-7E2F-62E0-93263B7F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4A0D50-204C-59D3-535D-86F33263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027" y="4009627"/>
            <a:ext cx="3748573" cy="2031588"/>
          </a:xfrm>
          <a:prstGeom prst="rect">
            <a:avLst/>
          </a:prstGeom>
        </p:spPr>
      </p:pic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B2859A38-F27A-3D24-9478-884514BA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1215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C1EF4F-930F-C4EE-19C8-6FFE53847BCB}"/>
              </a:ext>
            </a:extLst>
          </p:cNvPr>
          <p:cNvSpPr/>
          <p:nvPr/>
        </p:nvSpPr>
        <p:spPr>
          <a:xfrm>
            <a:off x="3910750" y="249304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9F8E73-98C5-FD59-8484-807F98A47785}"/>
              </a:ext>
            </a:extLst>
          </p:cNvPr>
          <p:cNvSpPr txBox="1">
            <a:spLocks/>
          </p:cNvSpPr>
          <p:nvPr/>
        </p:nvSpPr>
        <p:spPr>
          <a:xfrm>
            <a:off x="5525259" y="479502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Избор језика теста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E41A11-13A8-ACF8-D487-41937F572F32}"/>
              </a:ext>
            </a:extLst>
          </p:cNvPr>
          <p:cNvSpPr/>
          <p:nvPr/>
        </p:nvSpPr>
        <p:spPr>
          <a:xfrm>
            <a:off x="1817655" y="3146268"/>
            <a:ext cx="4949372" cy="2701728"/>
          </a:xfrm>
          <a:prstGeom prst="roundRect">
            <a:avLst/>
          </a:prstGeom>
          <a:solidFill>
            <a:schemeClr val="bg1"/>
          </a:solidFill>
          <a:ln>
            <a:solidFill>
              <a:srgbClr val="D1013D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b="1" dirty="0">
                <a:solidFill>
                  <a:srgbClr val="D1013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Напомена:</a:t>
            </a:r>
            <a:r>
              <a:rPr lang="sr-Cyrl-RS" dirty="0">
                <a:solidFill>
                  <a:srgbClr val="D1013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Cyrl-RS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Завршни испит ученик полаже на језику на којем је остваривао образовно-васпитни рад. Изузетно, </a:t>
            </a:r>
            <a:r>
              <a:rPr lang="sr-Cyrl-RS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завршни испит ученик</a:t>
            </a:r>
            <a:r>
              <a:rPr lang="sr-Cyrl-RS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на захтев родитеља, може да полаже на другом језику, ако је то у најбољем интересу ученика.</a:t>
            </a:r>
            <a:endParaRPr lang="en-US" dirty="0">
              <a:solidFill>
                <a:srgbClr val="1568B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282EE-086B-DB86-0029-762F62723413}"/>
              </a:ext>
            </a:extLst>
          </p:cNvPr>
          <p:cNvSpPr txBox="1"/>
          <p:nvPr/>
        </p:nvSpPr>
        <p:spPr>
          <a:xfrm>
            <a:off x="1146628" y="1607076"/>
            <a:ext cx="98987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Избор језика теста односи се на избор једног од понуђених језика </a:t>
            </a:r>
            <a:br>
              <a:rPr lang="ru-RU" sz="20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(српски језик или један од 8 језика националних мањина: мађарски, русински, словачки, румунски, албански, босански, бугарски, хрватски) на ком ће Ваше дете полагати тест.</a:t>
            </a:r>
          </a:p>
        </p:txBody>
      </p:sp>
    </p:spTree>
    <p:extLst>
      <p:ext uri="{BB962C8B-B14F-4D97-AF65-F5344CB8AC3E}">
        <p14:creationId xmlns:p14="http://schemas.microsoft.com/office/powerpoint/2010/main" val="15769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C8BE58-DAF9-A114-24F4-84A363701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0CAEE7DC-2BEA-DB99-2BDE-B27D16F0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215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EA24FB-E055-3827-5F35-6042F0251FB1}"/>
              </a:ext>
            </a:extLst>
          </p:cNvPr>
          <p:cNvSpPr/>
          <p:nvPr/>
        </p:nvSpPr>
        <p:spPr>
          <a:xfrm>
            <a:off x="-140550" y="293023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919DF6-4571-0D73-FFCB-C88DB8D91481}"/>
              </a:ext>
            </a:extLst>
          </p:cNvPr>
          <p:cNvSpPr txBox="1">
            <a:spLocks/>
          </p:cNvSpPr>
          <p:nvPr/>
        </p:nvSpPr>
        <p:spPr>
          <a:xfrm>
            <a:off x="1105659" y="479502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Избор прилагођавања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2A64CF-72B2-3A57-9101-8CB086AC7666}"/>
              </a:ext>
            </a:extLst>
          </p:cNvPr>
          <p:cNvSpPr txBox="1">
            <a:spLocks/>
          </p:cNvSpPr>
          <p:nvPr/>
        </p:nvSpPr>
        <p:spPr>
          <a:xfrm>
            <a:off x="1038362" y="1469215"/>
            <a:ext cx="998220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Избор прилагођавања потребно је да изаберете само у случају ако је Вашем детету потребно прилагођавање у виду увећаног фонта или Брајевог писма. Доступне опције су:</a:t>
            </a:r>
          </a:p>
          <a:p>
            <a:pPr marL="457200" indent="-4572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Увећан фонт 20</a:t>
            </a:r>
          </a:p>
          <a:p>
            <a:pPr marL="457200" indent="-4572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Увећан фонт 28</a:t>
            </a:r>
          </a:p>
          <a:p>
            <a:pPr marL="457200" indent="-4572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Увећан фонт 36</a:t>
            </a:r>
          </a:p>
          <a:p>
            <a:pPr marL="457200" indent="-4572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Брајево писмо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AEB9B2-9599-0CF0-B44B-EC5011B96B49}"/>
              </a:ext>
            </a:extLst>
          </p:cNvPr>
          <p:cNvSpPr/>
          <p:nvPr/>
        </p:nvSpPr>
        <p:spPr>
          <a:xfrm>
            <a:off x="1038362" y="4825376"/>
            <a:ext cx="9982200" cy="1126817"/>
          </a:xfrm>
          <a:prstGeom prst="roundRect">
            <a:avLst/>
          </a:prstGeom>
          <a:solidFill>
            <a:schemeClr val="bg1"/>
          </a:solidFill>
          <a:ln>
            <a:solidFill>
              <a:srgbClr val="D1013D"/>
            </a:solidFill>
            <a:prstDash val="soli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b="1" dirty="0">
                <a:solidFill>
                  <a:srgbClr val="D1013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Напомена:</a:t>
            </a:r>
            <a:r>
              <a:rPr lang="sr-Cyrl-RS" dirty="0">
                <a:solidFill>
                  <a:srgbClr val="D1013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Уколико изаберете неко од прилагођавања, потребно је да школи доставите одговарајућу медицинску документацију којом потврђујете да је прилагођавање (увећан фонт или Брајево писмо) потребно.</a:t>
            </a:r>
            <a:endParaRPr lang="en-US" dirty="0">
              <a:solidFill>
                <a:srgbClr val="1568B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E49CB-1592-7684-D9EB-AC6A605F6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with a blank screen&#10;&#10;Description automatically generated">
            <a:extLst>
              <a:ext uri="{FF2B5EF4-FFF2-40B4-BE49-F238E27FC236}">
                <a16:creationId xmlns:a16="http://schemas.microsoft.com/office/drawing/2014/main" id="{6CE22F2D-66A9-5E5E-86ED-5A861D35E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20505" r="12247" b="21826"/>
          <a:stretch/>
        </p:blipFill>
        <p:spPr>
          <a:xfrm>
            <a:off x="1695448" y="2098677"/>
            <a:ext cx="9498694" cy="4600708"/>
          </a:xfrm>
          <a:prstGeom prst="rect">
            <a:avLst/>
          </a:prstGeom>
        </p:spPr>
      </p:pic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91CB95B4-A6A9-75CD-70B9-AA4DAB0D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1215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979E45-506F-0FDF-28DC-BA4F1DF543D5}"/>
              </a:ext>
            </a:extLst>
          </p:cNvPr>
          <p:cNvSpPr/>
          <p:nvPr/>
        </p:nvSpPr>
        <p:spPr>
          <a:xfrm>
            <a:off x="3910750" y="249304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38D83D-B0D6-9190-AB42-625008901DEB}"/>
              </a:ext>
            </a:extLst>
          </p:cNvPr>
          <p:cNvSpPr txBox="1">
            <a:spLocks/>
          </p:cNvSpPr>
          <p:nvPr/>
        </p:nvSpPr>
        <p:spPr>
          <a:xfrm>
            <a:off x="5525259" y="479502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Упутства и видео упутства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9A255-8537-DC09-33C2-5D9E61730C6D}"/>
              </a:ext>
            </a:extLst>
          </p:cNvPr>
          <p:cNvSpPr txBox="1"/>
          <p:nvPr/>
        </p:nvSpPr>
        <p:spPr>
          <a:xfrm>
            <a:off x="997853" y="1214376"/>
            <a:ext cx="101962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делу Подршка на порталу МСШ од 02.12.2024. ће се налазити Календар активности, упутства и видео упутства у </a:t>
            </a:r>
            <a:r>
              <a:rPr lang="ru-RU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вези са пријавом на </a:t>
            </a: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Портал</a:t>
            </a:r>
            <a:r>
              <a:rPr lang="ru-RU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провером података </a:t>
            </a: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 ученицима </a:t>
            </a:r>
            <a:r>
              <a:rPr lang="ru-RU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пријавом за </a:t>
            </a: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завршни испит.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66DC9A-4342-39F3-975E-C2C6E4E7E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224" y="2830563"/>
            <a:ext cx="6579141" cy="31369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A50449-3479-2644-2A90-C1B077B0C44D}"/>
              </a:ext>
            </a:extLst>
          </p:cNvPr>
          <p:cNvSpPr/>
          <p:nvPr/>
        </p:nvSpPr>
        <p:spPr>
          <a:xfrm>
            <a:off x="9212249" y="3321147"/>
            <a:ext cx="485607" cy="254333"/>
          </a:xfrm>
          <a:prstGeom prst="rect">
            <a:avLst/>
          </a:prstGeom>
          <a:noFill/>
          <a:ln w="38100">
            <a:solidFill>
              <a:srgbClr val="D101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6BF92B-5BDD-CADE-B3CB-03860E501934}"/>
              </a:ext>
            </a:extLst>
          </p:cNvPr>
          <p:cNvCxnSpPr>
            <a:cxnSpLocks/>
          </p:cNvCxnSpPr>
          <p:nvPr/>
        </p:nvCxnSpPr>
        <p:spPr>
          <a:xfrm flipH="1">
            <a:off x="10065163" y="3429000"/>
            <a:ext cx="864094" cy="0"/>
          </a:xfrm>
          <a:prstGeom prst="straightConnector1">
            <a:avLst/>
          </a:prstGeom>
          <a:ln w="38100">
            <a:solidFill>
              <a:srgbClr val="D101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6BA2E-286E-B21B-D09F-2024DEFB4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7A611B18-2A7A-B6E5-6DE9-BED6BD115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215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5D08F-F783-299B-FFC5-8CBE391FBCB2}"/>
              </a:ext>
            </a:extLst>
          </p:cNvPr>
          <p:cNvSpPr/>
          <p:nvPr/>
        </p:nvSpPr>
        <p:spPr>
          <a:xfrm>
            <a:off x="-140550" y="293023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CB8337-9C4E-81E6-BFF4-683BAF78D92E}"/>
              </a:ext>
            </a:extLst>
          </p:cNvPr>
          <p:cNvSpPr txBox="1">
            <a:spLocks/>
          </p:cNvSpPr>
          <p:nvPr/>
        </p:nvSpPr>
        <p:spPr>
          <a:xfrm>
            <a:off x="1105659" y="479502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Подаци о образовним профилима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10AC16-8BF7-1677-DD16-41FE2A3DF3F4}"/>
              </a:ext>
            </a:extLst>
          </p:cNvPr>
          <p:cNvSpPr txBox="1">
            <a:spLocks/>
          </p:cNvSpPr>
          <p:nvPr/>
        </p:nvSpPr>
        <p:spPr>
          <a:xfrm>
            <a:off x="1038362" y="1469215"/>
            <a:ext cx="998220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конкурс из претходне године, поред квоте (броја слободних места) можете видети и податке о преосталом броју места након првог, односно другог, круга, као и минималан број бодова који је био потребан за упис (збир бодова на основу успеха у шестом, седмом и осмом разреду основне школе и бодова са завршног испита).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47ECC06-3ED1-8CB6-7C6F-23B2CAE8E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62" y="3359253"/>
            <a:ext cx="9735822" cy="19597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99CEF5-2B46-D1AA-C73A-64D18C8DEE9F}"/>
              </a:ext>
            </a:extLst>
          </p:cNvPr>
          <p:cNvSpPr/>
          <p:nvPr/>
        </p:nvSpPr>
        <p:spPr>
          <a:xfrm>
            <a:off x="7919161" y="4613852"/>
            <a:ext cx="1510752" cy="454211"/>
          </a:xfrm>
          <a:prstGeom prst="rect">
            <a:avLst/>
          </a:prstGeom>
          <a:noFill/>
          <a:ln w="38100">
            <a:solidFill>
              <a:srgbClr val="D101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E8FD6-7294-1A74-F02E-79FEFA920476}"/>
              </a:ext>
            </a:extLst>
          </p:cNvPr>
          <p:cNvSpPr/>
          <p:nvPr/>
        </p:nvSpPr>
        <p:spPr>
          <a:xfrm>
            <a:off x="4668335" y="4120427"/>
            <a:ext cx="1054943" cy="361239"/>
          </a:xfrm>
          <a:prstGeom prst="rect">
            <a:avLst/>
          </a:prstGeom>
          <a:noFill/>
          <a:ln w="38100">
            <a:solidFill>
              <a:srgbClr val="D101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30A3D3-6B0A-8EF2-CE8E-321BD5BD92C5}"/>
              </a:ext>
            </a:extLst>
          </p:cNvPr>
          <p:cNvCxnSpPr>
            <a:cxnSpLocks/>
          </p:cNvCxnSpPr>
          <p:nvPr/>
        </p:nvCxnSpPr>
        <p:spPr>
          <a:xfrm>
            <a:off x="5273104" y="3338901"/>
            <a:ext cx="596" cy="689230"/>
          </a:xfrm>
          <a:prstGeom prst="straightConnector1">
            <a:avLst/>
          </a:prstGeom>
          <a:ln w="38100">
            <a:solidFill>
              <a:srgbClr val="D101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A0D4D0-70AF-1340-A890-67D10DBB1BEB}"/>
              </a:ext>
            </a:extLst>
          </p:cNvPr>
          <p:cNvCxnSpPr>
            <a:cxnSpLocks/>
          </p:cNvCxnSpPr>
          <p:nvPr/>
        </p:nvCxnSpPr>
        <p:spPr>
          <a:xfrm flipH="1">
            <a:off x="9600796" y="4840957"/>
            <a:ext cx="1097188" cy="0"/>
          </a:xfrm>
          <a:prstGeom prst="straightConnector1">
            <a:avLst/>
          </a:prstGeom>
          <a:ln w="38100">
            <a:solidFill>
              <a:srgbClr val="D101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9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060E1-5EAF-D73A-0E90-48AE0FC06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BC1084D0-9EDD-4DF1-C01F-3E6E26FB8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215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8B2CA8-158B-C7C2-9067-80E4D0087B95}"/>
              </a:ext>
            </a:extLst>
          </p:cNvPr>
          <p:cNvSpPr/>
          <p:nvPr/>
        </p:nvSpPr>
        <p:spPr>
          <a:xfrm>
            <a:off x="3910750" y="249304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E0118E-F779-5E20-DEA4-101BFC2F0664}"/>
              </a:ext>
            </a:extLst>
          </p:cNvPr>
          <p:cNvSpPr txBox="1">
            <a:spLocks/>
          </p:cNvSpPr>
          <p:nvPr/>
        </p:nvSpPr>
        <p:spPr>
          <a:xfrm>
            <a:off x="7246769" y="464904"/>
            <a:ext cx="3250441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Подршка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69E56-B0FD-B346-D843-2FD3329A3B51}"/>
              </a:ext>
            </a:extLst>
          </p:cNvPr>
          <p:cNvSpPr txBox="1"/>
          <p:nvPr/>
        </p:nvSpPr>
        <p:spPr>
          <a:xfrm>
            <a:off x="997855" y="1468376"/>
            <a:ext cx="101962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оквиру секције </a:t>
            </a:r>
            <a:r>
              <a:rPr lang="ru-RU" b="1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Подршка</a:t>
            </a: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налазе се четири подсекције: документа за преузимање, упутства, календар и политика приватности.</a:t>
            </a:r>
          </a:p>
          <a:p>
            <a:pPr algn="just"/>
            <a:endParaRPr lang="ru-RU" dirty="0">
              <a:solidFill>
                <a:srgbClr val="1568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подсекцији </a:t>
            </a:r>
            <a:r>
              <a:rPr lang="ru-RU" b="1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Упутства</a:t>
            </a:r>
            <a:r>
              <a:rPr lang="ru-RU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налазе се писана и видео упутства, која пружају помоћ у спровођењу свих активности у процесу реализације завршног испита, пријемних испита и уписа ученика у средње школе.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8CF0B32-01F3-362F-1FE4-7E2BEEBE6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750" y="3222702"/>
            <a:ext cx="4661750" cy="3138293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A4CC81F3-24C2-D874-1298-EBE8A463CBAD}"/>
              </a:ext>
            </a:extLst>
          </p:cNvPr>
          <p:cNvSpPr>
            <a:spLocks/>
          </p:cNvSpPr>
          <p:nvPr/>
        </p:nvSpPr>
        <p:spPr bwMode="gray">
          <a:xfrm>
            <a:off x="4434205" y="4650955"/>
            <a:ext cx="935990" cy="525145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D1013D"/>
            </a:solidFill>
            <a:round/>
            <a:headEnd/>
            <a:tailEnd/>
          </a:ln>
        </p:spPr>
        <p:txBody>
          <a:bodyPr wrap="square" tIns="91440" bIns="9144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C5515D-3EE1-8299-84C7-7D2570BA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81805D-80D5-DFD5-03B6-3CAE8DD83099}"/>
              </a:ext>
            </a:extLst>
          </p:cNvPr>
          <p:cNvSpPr/>
          <p:nvPr/>
        </p:nvSpPr>
        <p:spPr>
          <a:xfrm>
            <a:off x="24597" y="1950214"/>
            <a:ext cx="7376328" cy="305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red and blue logo&#10;&#10;Description automatically generated">
            <a:extLst>
              <a:ext uri="{FF2B5EF4-FFF2-40B4-BE49-F238E27FC236}">
                <a16:creationId xmlns:a16="http://schemas.microsoft.com/office/drawing/2014/main" id="{BEF975D9-DE63-84E4-4F99-70171CB22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06" y="82732"/>
            <a:ext cx="3173175" cy="16396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6E7A97-194C-B7D5-3F7E-DCFE8BD9B682}"/>
              </a:ext>
            </a:extLst>
          </p:cNvPr>
          <p:cNvSpPr/>
          <p:nvPr/>
        </p:nvSpPr>
        <p:spPr>
          <a:xfrm>
            <a:off x="-469900" y="1797814"/>
            <a:ext cx="7746999" cy="305993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52C2839-DD89-FFCB-FCDE-9F326E0711AA}"/>
              </a:ext>
            </a:extLst>
          </p:cNvPr>
          <p:cNvSpPr txBox="1">
            <a:spLocks/>
          </p:cNvSpPr>
          <p:nvPr/>
        </p:nvSpPr>
        <p:spPr>
          <a:xfrm>
            <a:off x="452744" y="2217936"/>
            <a:ext cx="5534348" cy="2219691"/>
          </a:xfrm>
          <a:prstGeom prst="rect">
            <a:avLst/>
          </a:prstGeom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Cyrl-BA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Завршни испит на крају основног образовања и васпитања</a:t>
            </a:r>
            <a:endParaRPr lang="en-US" sz="4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Poslednji rok za prijavu za upis preko portala Moja srednja škola -  podunavlje.info">
            <a:extLst>
              <a:ext uri="{FF2B5EF4-FFF2-40B4-BE49-F238E27FC236}">
                <a16:creationId xmlns:a16="http://schemas.microsoft.com/office/drawing/2014/main" id="{B117F88D-A537-8159-DA70-AB7D66DD8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3546" r="26237" b="3505"/>
          <a:stretch/>
        </p:blipFill>
        <p:spPr bwMode="auto">
          <a:xfrm>
            <a:off x="8153400" y="1863603"/>
            <a:ext cx="4038600" cy="45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FA14BE-692C-B803-FA70-4EAF166D1A5C}"/>
              </a:ext>
            </a:extLst>
          </p:cNvPr>
          <p:cNvSpPr/>
          <p:nvPr/>
        </p:nvSpPr>
        <p:spPr>
          <a:xfrm>
            <a:off x="7763198" y="1945872"/>
            <a:ext cx="1417320" cy="7658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49A68D-1AB0-7560-B99B-324512E334EC}"/>
              </a:ext>
            </a:extLst>
          </p:cNvPr>
          <p:cNvSpPr txBox="1">
            <a:spLocks/>
          </p:cNvSpPr>
          <p:nvPr/>
        </p:nvSpPr>
        <p:spPr>
          <a:xfrm>
            <a:off x="452744" y="4999898"/>
            <a:ext cx="5734050" cy="9555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Cyrl-BA" sz="2800" i="1" dirty="0">
                <a:solidFill>
                  <a:srgbClr val="135A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Пријава за завршни испит</a:t>
            </a:r>
            <a:endParaRPr lang="en-US" sz="2800" i="1" dirty="0">
              <a:solidFill>
                <a:srgbClr val="135A8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mputer with a blank screen&#10;&#10;Description automatically generated">
            <a:extLst>
              <a:ext uri="{FF2B5EF4-FFF2-40B4-BE49-F238E27FC236}">
                <a16:creationId xmlns:a16="http://schemas.microsoft.com/office/drawing/2014/main" id="{FB47EADB-1E9E-E892-F3D0-6A4602DB5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20505" r="12247" b="21826"/>
          <a:stretch/>
        </p:blipFill>
        <p:spPr>
          <a:xfrm>
            <a:off x="1384299" y="1164971"/>
            <a:ext cx="10198101" cy="53309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5AE782-931F-C3C5-195F-5BA8D52DB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601" y="1857020"/>
            <a:ext cx="7137546" cy="36928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A14D6-8FA7-54DF-A209-DCD8AC4F0F0F}"/>
              </a:ext>
            </a:extLst>
          </p:cNvPr>
          <p:cNvSpPr/>
          <p:nvPr/>
        </p:nvSpPr>
        <p:spPr>
          <a:xfrm>
            <a:off x="-216704" y="362050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E91657-8321-BA23-65EB-16BDF2E65538}"/>
              </a:ext>
            </a:extLst>
          </p:cNvPr>
          <p:cNvSpPr txBox="1">
            <a:spLocks/>
          </p:cNvSpPr>
          <p:nvPr/>
        </p:nvSpPr>
        <p:spPr>
          <a:xfrm>
            <a:off x="431800" y="564586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www.mojasrednjaskola.gov.rs</a:t>
            </a:r>
          </a:p>
        </p:txBody>
      </p:sp>
      <p:pic>
        <p:nvPicPr>
          <p:cNvPr id="20" name="Picture 19" descr="A red and blue logo&#10;&#10;Description automatically generated">
            <a:extLst>
              <a:ext uri="{FF2B5EF4-FFF2-40B4-BE49-F238E27FC236}">
                <a16:creationId xmlns:a16="http://schemas.microsoft.com/office/drawing/2014/main" id="{7447E4F0-8FF7-2193-5BF0-8F1BBF316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9" y="6053373"/>
            <a:ext cx="1523544" cy="7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F65C2-9B78-0A2F-41F5-AF46661EE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 red and blue logo&#10;&#10;Description automatically generated">
            <a:extLst>
              <a:ext uri="{FF2B5EF4-FFF2-40B4-BE49-F238E27FC236}">
                <a16:creationId xmlns:a16="http://schemas.microsoft.com/office/drawing/2014/main" id="{DA0954A9-2FDD-9749-D846-67AA27104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" y="6053373"/>
            <a:ext cx="1523544" cy="78723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C3F1CD-704F-C16E-835E-307E64A2F679}"/>
              </a:ext>
            </a:extLst>
          </p:cNvPr>
          <p:cNvSpPr/>
          <p:nvPr/>
        </p:nvSpPr>
        <p:spPr>
          <a:xfrm>
            <a:off x="3948896" y="377163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881EF9-2DC1-E626-0FE2-FDB259CC9422}"/>
              </a:ext>
            </a:extLst>
          </p:cNvPr>
          <p:cNvSpPr txBox="1">
            <a:spLocks/>
          </p:cNvSpPr>
          <p:nvPr/>
        </p:nvSpPr>
        <p:spPr>
          <a:xfrm>
            <a:off x="4864859" y="579699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Вајбер канал - Моја средња школа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467752-7EC2-6478-0A4F-64375C5F53A0}"/>
              </a:ext>
            </a:extLst>
          </p:cNvPr>
          <p:cNvSpPr/>
          <p:nvPr/>
        </p:nvSpPr>
        <p:spPr>
          <a:xfrm>
            <a:off x="1384300" y="1575885"/>
            <a:ext cx="9829800" cy="4579088"/>
          </a:xfrm>
          <a:prstGeom prst="roundRect">
            <a:avLst/>
          </a:prstGeom>
          <a:noFill/>
          <a:ln>
            <a:solidFill>
              <a:srgbClr val="D101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F21CE9-2F99-7181-2AD8-9A7ADE3FC707}"/>
              </a:ext>
            </a:extLst>
          </p:cNvPr>
          <p:cNvSpPr/>
          <p:nvPr/>
        </p:nvSpPr>
        <p:spPr>
          <a:xfrm>
            <a:off x="1587468" y="2263036"/>
            <a:ext cx="5789488" cy="3663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r-Cyrl-RS" sz="2400" dirty="0">
                <a:solidFill>
                  <a:srgbClr val="1568B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Ове године смо за потребе слања информација и обавештења везано за завршни испит, пријемне испите и упис у средњу школу отворили </a:t>
            </a:r>
            <a:r>
              <a:rPr lang="sr-Cyrl-RS" sz="2400" dirty="0">
                <a:solidFill>
                  <a:srgbClr val="1568B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Вајбер канал МОЈА СРЕДЊА ШКОЛА – Инфо канал. Уколико желите да се прикључите овом Инфо каналу, потребно је да Вашим мобилним телефоном скенирате </a:t>
            </a:r>
            <a:r>
              <a:rPr lang="en-US" sz="2400" dirty="0">
                <a:solidFill>
                  <a:srgbClr val="1568B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QR </a:t>
            </a:r>
            <a:r>
              <a:rPr lang="sr-Cyrl-RS" sz="2400" dirty="0">
                <a:solidFill>
                  <a:srgbClr val="1568B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код на слици.</a:t>
            </a:r>
            <a:r>
              <a:rPr lang="sr-Cyrl-B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9BE82-C16F-7607-A906-F21610256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0" b="16993"/>
          <a:stretch/>
        </p:blipFill>
        <p:spPr bwMode="auto">
          <a:xfrm>
            <a:off x="7842216" y="2161436"/>
            <a:ext cx="2832165" cy="3652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27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8F1D0C-EE20-DBD3-F6F2-CDD8301BABEC}"/>
              </a:ext>
            </a:extLst>
          </p:cNvPr>
          <p:cNvSpPr/>
          <p:nvPr/>
        </p:nvSpPr>
        <p:spPr>
          <a:xfrm>
            <a:off x="-216704" y="362050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E19C52-85FF-72D2-4889-6F9C88AE14E9}"/>
              </a:ext>
            </a:extLst>
          </p:cNvPr>
          <p:cNvSpPr txBox="1">
            <a:spLocks/>
          </p:cNvSpPr>
          <p:nvPr/>
        </p:nvSpPr>
        <p:spPr>
          <a:xfrm>
            <a:off x="1207258" y="582071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Активности децембар-април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D2A5FD6C-2BEC-8CE8-8021-7771167F044A}"/>
              </a:ext>
            </a:extLst>
          </p:cNvPr>
          <p:cNvSpPr txBox="1">
            <a:spLocks/>
          </p:cNvSpPr>
          <p:nvPr/>
        </p:nvSpPr>
        <p:spPr>
          <a:xfrm>
            <a:off x="1143000" y="1459172"/>
            <a:ext cx="1159510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r-Cyrl-BA" dirty="0">
                <a:solidFill>
                  <a:srgbClr val="135A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Рок за пријаву за завршни испит 02.12.2024 – 30.12.2024. (Календар активности)</a:t>
            </a:r>
            <a:endParaRPr lang="sr-Cyrl-RS" dirty="0">
              <a:solidFill>
                <a:srgbClr val="135A8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BD63F-D952-D15B-1CA3-E12C7FC5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61" y="2249229"/>
            <a:ext cx="11213877" cy="42995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D6D104-056B-CCC4-2779-DE573B592B03}"/>
              </a:ext>
            </a:extLst>
          </p:cNvPr>
          <p:cNvCxnSpPr/>
          <p:nvPr/>
        </p:nvCxnSpPr>
        <p:spPr>
          <a:xfrm>
            <a:off x="330200" y="1841500"/>
            <a:ext cx="11531600" cy="0"/>
          </a:xfrm>
          <a:prstGeom prst="line">
            <a:avLst/>
          </a:prstGeom>
          <a:ln w="28575">
            <a:solidFill>
              <a:srgbClr val="135A8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red and blue logo&#10;&#10;Description automatically generated">
            <a:extLst>
              <a:ext uri="{FF2B5EF4-FFF2-40B4-BE49-F238E27FC236}">
                <a16:creationId xmlns:a16="http://schemas.microsoft.com/office/drawing/2014/main" id="{D8CED497-35A8-B3A7-A0C0-95FAE8BB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456" y="6070770"/>
            <a:ext cx="1523544" cy="7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F67D09-7AE1-B27E-B6B7-320F317E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1790B2-2E8C-ADB0-7F6B-B070AFC9BF0C}"/>
              </a:ext>
            </a:extLst>
          </p:cNvPr>
          <p:cNvSpPr/>
          <p:nvPr/>
        </p:nvSpPr>
        <p:spPr>
          <a:xfrm>
            <a:off x="3898096" y="362050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E49CAC-7CD7-CD78-2BC3-0AED965CE119}"/>
              </a:ext>
            </a:extLst>
          </p:cNvPr>
          <p:cNvSpPr txBox="1">
            <a:spLocks/>
          </p:cNvSpPr>
          <p:nvPr/>
        </p:nvSpPr>
        <p:spPr>
          <a:xfrm>
            <a:off x="5042658" y="582071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Активности април-август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A red and blue logo&#10;&#10;Description automatically generated">
            <a:extLst>
              <a:ext uri="{FF2B5EF4-FFF2-40B4-BE49-F238E27FC236}">
                <a16:creationId xmlns:a16="http://schemas.microsoft.com/office/drawing/2014/main" id="{44CA48F1-340A-83FD-D9CB-E79641D4C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456" y="6070770"/>
            <a:ext cx="1523544" cy="787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D92A1-197E-511E-659A-9CD02DB2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41"/>
          <a:stretch/>
        </p:blipFill>
        <p:spPr>
          <a:xfrm>
            <a:off x="919162" y="1256636"/>
            <a:ext cx="10353675" cy="51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9C33E8F7-FD49-2434-1BD1-C9DD009D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" y="6053373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30B33-823F-77BE-247A-DE85EF4304E0}"/>
              </a:ext>
            </a:extLst>
          </p:cNvPr>
          <p:cNvSpPr/>
          <p:nvPr/>
        </p:nvSpPr>
        <p:spPr>
          <a:xfrm>
            <a:off x="-191304" y="298550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13A52D-9567-095E-0CC4-CEF2CEF8A481}"/>
              </a:ext>
            </a:extLst>
          </p:cNvPr>
          <p:cNvSpPr txBox="1">
            <a:spLocks/>
          </p:cNvSpPr>
          <p:nvPr/>
        </p:nvSpPr>
        <p:spPr>
          <a:xfrm>
            <a:off x="508758" y="501086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Подношење пријаве за завршни испит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00F79-6BE0-AF08-B3B8-1ACA6CD636E7}"/>
              </a:ext>
            </a:extLst>
          </p:cNvPr>
          <p:cNvSpPr txBox="1"/>
          <p:nvPr/>
        </p:nvSpPr>
        <p:spPr>
          <a:xfrm>
            <a:off x="2373312" y="1365391"/>
            <a:ext cx="8232775" cy="401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r-Cyrl-RS" dirty="0">
                <a:solidFill>
                  <a:srgbClr val="135A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Пријаву </a:t>
            </a:r>
            <a:r>
              <a:rPr lang="sr-Cyrl-BA" dirty="0">
                <a:solidFill>
                  <a:srgbClr val="135A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завршни испит </a:t>
            </a:r>
            <a:r>
              <a:rPr lang="sr-Cyrl-RS" dirty="0">
                <a:solidFill>
                  <a:srgbClr val="135A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је могуће поднети на два начина:</a:t>
            </a:r>
            <a:endParaRPr lang="en-US" dirty="0">
              <a:solidFill>
                <a:srgbClr val="135A8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79374-6AB4-822C-90B8-CFA662EF24D3}"/>
              </a:ext>
            </a:extLst>
          </p:cNvPr>
          <p:cNvSpPr txBox="1"/>
          <p:nvPr/>
        </p:nvSpPr>
        <p:spPr>
          <a:xfrm>
            <a:off x="881061" y="3566767"/>
            <a:ext cx="10429875" cy="2728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r-Cyrl-RS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Пријава подразумева попуњавање података за сваки од три теста (предмет</a:t>
            </a:r>
            <a:r>
              <a:rPr lang="en-US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sr-Cyrl-RS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који се полажу на завршном испиту (матерњи језик, математика и изабрани предмет - трећи тест). За сваки тест потребно је избором из падајућег менија изабрати следеће: 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тестирање, 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тест, 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врсту теста, 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језик и 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прилагођавање. </a:t>
            </a:r>
            <a:endParaRPr lang="en-US" dirty="0">
              <a:solidFill>
                <a:srgbClr val="1568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F3A6A33-0744-6F59-74EE-AD4E7ADAE016}"/>
              </a:ext>
            </a:extLst>
          </p:cNvPr>
          <p:cNvSpPr/>
          <p:nvPr/>
        </p:nvSpPr>
        <p:spPr>
          <a:xfrm>
            <a:off x="1979612" y="1911549"/>
            <a:ext cx="3840253" cy="1388139"/>
          </a:xfrm>
          <a:prstGeom prst="roundRect">
            <a:avLst/>
          </a:prstGeom>
          <a:solidFill>
            <a:srgbClr val="1568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CB01B3-794E-B9AE-3878-6E13E6562166}"/>
              </a:ext>
            </a:extLst>
          </p:cNvPr>
          <p:cNvSpPr/>
          <p:nvPr/>
        </p:nvSpPr>
        <p:spPr>
          <a:xfrm>
            <a:off x="6218147" y="1916794"/>
            <a:ext cx="3840253" cy="1388139"/>
          </a:xfrm>
          <a:prstGeom prst="roundRect">
            <a:avLst/>
          </a:prstGeom>
          <a:solidFill>
            <a:srgbClr val="D101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DBB04D-D2AB-A07E-BA94-195FE3CE54DD}"/>
              </a:ext>
            </a:extLst>
          </p:cNvPr>
          <p:cNvSpPr txBox="1"/>
          <p:nvPr/>
        </p:nvSpPr>
        <p:spPr>
          <a:xfrm>
            <a:off x="1954211" y="2016219"/>
            <a:ext cx="3544888" cy="1174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Електронски, </a:t>
            </a:r>
            <a:br>
              <a:rPr lang="sr-Latn-R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r-Cyrl-R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преко портала </a:t>
            </a:r>
            <a:br>
              <a:rPr lang="sr-Latn-R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r-Cyrl-R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Моја средња школа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BBA7DD-8A67-762F-E7E4-52EA5117258A}"/>
              </a:ext>
            </a:extLst>
          </p:cNvPr>
          <p:cNvSpPr txBox="1"/>
          <p:nvPr/>
        </p:nvSpPr>
        <p:spPr>
          <a:xfrm>
            <a:off x="6218147" y="2018502"/>
            <a:ext cx="3467102" cy="1174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Директно у матичној школи ученик</a:t>
            </a:r>
            <a:r>
              <a:rPr lang="sr-Latn-R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endParaRPr lang="sr-Cyrl-R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F37D74-8ACD-5817-FFA2-588CB9B8F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with a blank screen&#10;&#10;Description automatically generated">
            <a:extLst>
              <a:ext uri="{FF2B5EF4-FFF2-40B4-BE49-F238E27FC236}">
                <a16:creationId xmlns:a16="http://schemas.microsoft.com/office/drawing/2014/main" id="{46069B8D-5398-A46E-CAE4-28172476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20505" r="12247" b="21826"/>
          <a:stretch/>
        </p:blipFill>
        <p:spPr>
          <a:xfrm>
            <a:off x="1695448" y="2098677"/>
            <a:ext cx="8801101" cy="4600708"/>
          </a:xfrm>
          <a:prstGeom prst="rect">
            <a:avLst/>
          </a:prstGeom>
        </p:spPr>
      </p:pic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5A68C961-11AF-ED8B-F84B-D6116EF6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" y="6053373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5A2792-82D8-2C5E-BF3B-94C8ED8F246E}"/>
              </a:ext>
            </a:extLst>
          </p:cNvPr>
          <p:cNvSpPr/>
          <p:nvPr/>
        </p:nvSpPr>
        <p:spPr>
          <a:xfrm>
            <a:off x="3923496" y="285077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E357B3-13DB-6B1D-3A37-699635CBC6EE}"/>
              </a:ext>
            </a:extLst>
          </p:cNvPr>
          <p:cNvSpPr txBox="1">
            <a:spLocks/>
          </p:cNvSpPr>
          <p:nvPr/>
        </p:nvSpPr>
        <p:spPr>
          <a:xfrm>
            <a:off x="4331458" y="487613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Електронска пријава за завршни испит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756A9-7A37-3A2C-BDA4-31DC8DCABD39}"/>
              </a:ext>
            </a:extLst>
          </p:cNvPr>
          <p:cNvSpPr txBox="1"/>
          <p:nvPr/>
        </p:nvSpPr>
        <p:spPr>
          <a:xfrm>
            <a:off x="1402556" y="1390791"/>
            <a:ext cx="93868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Cyrl-RS" sz="20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електронску пријаву за завршни испит неопходно је пријавити се на портал МСШ преко Вашег налога који користите за систем </a:t>
            </a:r>
            <a:r>
              <a:rPr lang="sr-Cyrl-RS" sz="2000" dirty="0" err="1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есДневник</a:t>
            </a:r>
            <a:r>
              <a:rPr lang="sr-Cyrl-RS" sz="20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1568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DBEF8-B30A-462B-054E-C6D3F1281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349" y="2800193"/>
            <a:ext cx="6215298" cy="2963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9D3051-33CD-BC8A-374B-935720868CE6}"/>
              </a:ext>
            </a:extLst>
          </p:cNvPr>
          <p:cNvSpPr/>
          <p:nvPr/>
        </p:nvSpPr>
        <p:spPr>
          <a:xfrm>
            <a:off x="8018021" y="2819263"/>
            <a:ext cx="1093427" cy="369014"/>
          </a:xfrm>
          <a:prstGeom prst="rect">
            <a:avLst/>
          </a:prstGeom>
          <a:noFill/>
          <a:ln w="38100">
            <a:solidFill>
              <a:srgbClr val="D101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1EE182-5636-6B09-6551-E539B009943D}"/>
              </a:ext>
            </a:extLst>
          </p:cNvPr>
          <p:cNvCxnSpPr>
            <a:cxnSpLocks/>
          </p:cNvCxnSpPr>
          <p:nvPr/>
        </p:nvCxnSpPr>
        <p:spPr>
          <a:xfrm flipH="1">
            <a:off x="9512300" y="2957582"/>
            <a:ext cx="1435100" cy="0"/>
          </a:xfrm>
          <a:prstGeom prst="straightConnector1">
            <a:avLst/>
          </a:prstGeom>
          <a:ln w="38100">
            <a:solidFill>
              <a:srgbClr val="D101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BD3109-B3FD-D850-9801-A4CA09EE2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9ECEA480-9086-04C6-326B-BE5019B75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456" y="-4351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D1EF72-DD8A-C748-1C3C-F3BC6280A36A}"/>
              </a:ext>
            </a:extLst>
          </p:cNvPr>
          <p:cNvSpPr/>
          <p:nvPr/>
        </p:nvSpPr>
        <p:spPr>
          <a:xfrm>
            <a:off x="-191304" y="298550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A644BA-37C2-3549-CBEC-1581224120B9}"/>
              </a:ext>
            </a:extLst>
          </p:cNvPr>
          <p:cNvSpPr txBox="1">
            <a:spLocks/>
          </p:cNvSpPr>
          <p:nvPr/>
        </p:nvSpPr>
        <p:spPr>
          <a:xfrm>
            <a:off x="881061" y="479977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Провера података о ученику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478F82-1181-D84F-8399-1AEFA308A142}"/>
              </a:ext>
            </a:extLst>
          </p:cNvPr>
          <p:cNvSpPr txBox="1">
            <a:spLocks/>
          </p:cNvSpPr>
          <p:nvPr/>
        </p:nvSpPr>
        <p:spPr>
          <a:xfrm>
            <a:off x="229284" y="1351206"/>
            <a:ext cx="998220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sr-Cyrl-RS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Сегменти којима родитељи ученика осмог разреда могу приступити су:</a:t>
            </a:r>
            <a:endParaRPr lang="en-US" sz="1800" dirty="0">
              <a:solidFill>
                <a:srgbClr val="1568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Cyrl-RS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Основне информације</a:t>
            </a:r>
            <a:endParaRPr lang="en-US" sz="1800" dirty="0">
              <a:solidFill>
                <a:srgbClr val="1568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Cyrl-RS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Завршни испит</a:t>
            </a:r>
            <a:endParaRPr lang="en-US" sz="1800" dirty="0">
              <a:solidFill>
                <a:srgbClr val="1568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Cyrl-RS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Пријемни испити</a:t>
            </a:r>
            <a:endParaRPr lang="en-US" sz="1800" dirty="0">
              <a:solidFill>
                <a:srgbClr val="1568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Cyrl-RS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Спортски резултати</a:t>
            </a:r>
            <a:endParaRPr lang="en-US" sz="1800" dirty="0">
              <a:solidFill>
                <a:srgbClr val="1568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Cyrl-RS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Лист</a:t>
            </a:r>
            <a:r>
              <a:rPr lang="en-US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</a:t>
            </a:r>
            <a:r>
              <a:rPr lang="sr-Cyrl-RS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опредељења</a:t>
            </a:r>
            <a:endParaRPr lang="en-US" sz="1800" dirty="0">
              <a:solidFill>
                <a:srgbClr val="1568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solidFill>
                <a:srgbClr val="1568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7E42A7-C1AA-D25B-5500-DA2C56CA64D2}"/>
              </a:ext>
            </a:extLst>
          </p:cNvPr>
          <p:cNvSpPr/>
          <p:nvPr/>
        </p:nvSpPr>
        <p:spPr>
          <a:xfrm>
            <a:off x="1104899" y="5506794"/>
            <a:ext cx="9980682" cy="1092864"/>
          </a:xfrm>
          <a:prstGeom prst="roundRect">
            <a:avLst/>
          </a:prstGeom>
          <a:solidFill>
            <a:schemeClr val="bg1"/>
          </a:solidFill>
          <a:ln>
            <a:solidFill>
              <a:srgbClr val="D1013D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sz="1600" b="1" dirty="0">
                <a:solidFill>
                  <a:srgbClr val="D1013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Напомена: </a:t>
            </a:r>
            <a:r>
              <a:rPr lang="sr-Cyrl-RS" sz="1600" dirty="0">
                <a:solidFill>
                  <a:srgbClr val="1568B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Различити сегменти који су приказани на почетној страници ће бити доступни у различитим фазама реализације активности. На пример, сегмент пријемни испит, биће функционалан у данима пријаве и реализације пријемних испита.</a:t>
            </a:r>
            <a:endParaRPr lang="en-US" sz="1600" dirty="0">
              <a:solidFill>
                <a:srgbClr val="1568B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9B1BF0-CD51-A4EF-10B5-6C815020A52D}"/>
              </a:ext>
            </a:extLst>
          </p:cNvPr>
          <p:cNvGrpSpPr/>
          <p:nvPr/>
        </p:nvGrpSpPr>
        <p:grpSpPr>
          <a:xfrm>
            <a:off x="2412051" y="3506506"/>
            <a:ext cx="7366379" cy="1854295"/>
            <a:chOff x="2412051" y="3506506"/>
            <a:chExt cx="7366379" cy="18542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8C1FFA-CC83-9AF0-1D7B-E674592AE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12051" y="3506506"/>
              <a:ext cx="7366379" cy="1854295"/>
            </a:xfrm>
            <a:prstGeom prst="rect">
              <a:avLst/>
            </a:prstGeom>
          </p:spPr>
        </p:pic>
        <p:pic>
          <p:nvPicPr>
            <p:cNvPr id="7" name="Picture 6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4A23B8D0-9EF3-A3D5-6192-2A39772CF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498" y="5032929"/>
              <a:ext cx="678815" cy="166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8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5211AF-227C-C197-8082-A353D5E79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red and blue logo&#10;&#10;Description automatically generated">
            <a:extLst>
              <a:ext uri="{FF2B5EF4-FFF2-40B4-BE49-F238E27FC236}">
                <a16:creationId xmlns:a16="http://schemas.microsoft.com/office/drawing/2014/main" id="{3FFE9D7C-01ED-2506-0593-3E19A8896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215"/>
            <a:ext cx="1523544" cy="787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EE7821-C9B9-033D-431A-9618E5A64A79}"/>
              </a:ext>
            </a:extLst>
          </p:cNvPr>
          <p:cNvSpPr/>
          <p:nvPr/>
        </p:nvSpPr>
        <p:spPr>
          <a:xfrm>
            <a:off x="-296532" y="308639"/>
            <a:ext cx="8522503" cy="894586"/>
          </a:xfrm>
          <a:prstGeom prst="roundRect">
            <a:avLst/>
          </a:prstGeom>
          <a:solidFill>
            <a:srgbClr val="135A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FB0FA-0972-495B-7F2C-D9DB7CE29F0B}"/>
              </a:ext>
            </a:extLst>
          </p:cNvPr>
          <p:cNvSpPr txBox="1">
            <a:spLocks/>
          </p:cNvSpPr>
          <p:nvPr/>
        </p:nvSpPr>
        <p:spPr>
          <a:xfrm>
            <a:off x="775833" y="490066"/>
            <a:ext cx="9980682" cy="489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Провера података о ученику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E13276-1832-727A-B89F-9EC87BAA1FAF}"/>
              </a:ext>
            </a:extLst>
          </p:cNvPr>
          <p:cNvSpPr txBox="1">
            <a:spLocks/>
          </p:cNvSpPr>
          <p:nvPr/>
        </p:nvSpPr>
        <p:spPr>
          <a:xfrm>
            <a:off x="1283384" y="1469215"/>
            <a:ext cx="998220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Основни подаци</a:t>
            </a:r>
            <a:r>
              <a:rPr lang="en-US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 образовању, као и подаци о успеху постигнутим током основне школе </a:t>
            </a:r>
            <a:r>
              <a:rPr lang="ru-RU" sz="1800" b="1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могу се мењати </a:t>
            </a: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преко портала МСШ. </a:t>
            </a: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Уколико приметите да је </a:t>
            </a:r>
            <a:r>
              <a:rPr lang="ru-RU" sz="1800" b="1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неки од података погрешан</a:t>
            </a: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потребно је да се </a:t>
            </a:r>
            <a:r>
              <a:rPr lang="ru-RU" sz="1800" b="1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јавите надлежној особи у основној школи Вашег детета </a:t>
            </a: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(одељењском старешини или директору школе), како би се грешка у подацима отклонила. </a:t>
            </a: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Уколико </a:t>
            </a:r>
            <a:r>
              <a:rPr lang="ru-RU" sz="1800" b="1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неки од података недостаје </a:t>
            </a: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(на пример, место рођења, место становања и др.) </a:t>
            </a:r>
            <a:r>
              <a:rPr lang="ru-RU" sz="1800" b="1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НИЈЕ потребно да идете до матичне школе </a:t>
            </a:r>
            <a:r>
              <a:rPr lang="ru-RU" sz="1800" dirty="0">
                <a:solidFill>
                  <a:srgbClr val="1568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Вашег детета. Школе ће допунити све податке који недостају, уколико то буде било потребно.</a:t>
            </a:r>
          </a:p>
        </p:txBody>
      </p:sp>
      <p:grpSp>
        <p:nvGrpSpPr>
          <p:cNvPr id="31" name="Google Shape;1858;p49">
            <a:extLst>
              <a:ext uri="{FF2B5EF4-FFF2-40B4-BE49-F238E27FC236}">
                <a16:creationId xmlns:a16="http://schemas.microsoft.com/office/drawing/2014/main" id="{174CEFBF-9689-501B-A50B-33B9D9EF14A6}"/>
              </a:ext>
            </a:extLst>
          </p:cNvPr>
          <p:cNvGrpSpPr/>
          <p:nvPr/>
        </p:nvGrpSpPr>
        <p:grpSpPr>
          <a:xfrm rot="13667765" flipH="1">
            <a:off x="8948899" y="4238369"/>
            <a:ext cx="2825665" cy="2782763"/>
            <a:chOff x="1570037" y="4211637"/>
            <a:chExt cx="2300281" cy="2265356"/>
          </a:xfrm>
          <a:solidFill>
            <a:srgbClr val="D5D5D5"/>
          </a:solidFill>
        </p:grpSpPr>
        <p:sp>
          <p:nvSpPr>
            <p:cNvPr id="32" name="Google Shape;1859;p49">
              <a:extLst>
                <a:ext uri="{FF2B5EF4-FFF2-40B4-BE49-F238E27FC236}">
                  <a16:creationId xmlns:a16="http://schemas.microsoft.com/office/drawing/2014/main" id="{CEDD72F7-2646-ECBC-87FD-B518F72351BE}"/>
                </a:ext>
              </a:extLst>
            </p:cNvPr>
            <p:cNvSpPr/>
            <p:nvPr/>
          </p:nvSpPr>
          <p:spPr>
            <a:xfrm>
              <a:off x="1570037" y="4211637"/>
              <a:ext cx="2300281" cy="2265356"/>
            </a:xfrm>
            <a:custGeom>
              <a:avLst/>
              <a:gdLst/>
              <a:ahLst/>
              <a:cxnLst/>
              <a:rect l="l" t="t" r="r" b="b"/>
              <a:pathLst>
                <a:path w="6391" h="6292" extrusionOk="0">
                  <a:moveTo>
                    <a:pt x="2798" y="6103"/>
                  </a:moveTo>
                  <a:lnTo>
                    <a:pt x="2587" y="6291"/>
                  </a:lnTo>
                  <a:lnTo>
                    <a:pt x="0" y="3387"/>
                  </a:lnTo>
                  <a:lnTo>
                    <a:pt x="3803" y="0"/>
                  </a:lnTo>
                  <a:lnTo>
                    <a:pt x="6390" y="2904"/>
                  </a:lnTo>
                  <a:lnTo>
                    <a:pt x="6179" y="3092"/>
                  </a:lnTo>
                  <a:lnTo>
                    <a:pt x="6036" y="3001"/>
                  </a:lnTo>
                  <a:lnTo>
                    <a:pt x="6036" y="3001"/>
                  </a:lnTo>
                  <a:cubicBezTo>
                    <a:pt x="6073" y="2944"/>
                    <a:pt x="6069" y="2868"/>
                    <a:pt x="6021" y="2815"/>
                  </a:cubicBezTo>
                  <a:cubicBezTo>
                    <a:pt x="5965" y="2751"/>
                    <a:pt x="5867" y="2745"/>
                    <a:pt x="5803" y="2802"/>
                  </a:cubicBezTo>
                  <a:cubicBezTo>
                    <a:pt x="5739" y="2859"/>
                    <a:pt x="5733" y="2957"/>
                    <a:pt x="5790" y="3021"/>
                  </a:cubicBezTo>
                  <a:cubicBezTo>
                    <a:pt x="5841" y="3078"/>
                    <a:pt x="5925" y="3088"/>
                    <a:pt x="5988" y="3049"/>
                  </a:cubicBezTo>
                  <a:lnTo>
                    <a:pt x="6064" y="3195"/>
                  </a:lnTo>
                  <a:lnTo>
                    <a:pt x="5750" y="3474"/>
                  </a:lnTo>
                  <a:lnTo>
                    <a:pt x="5627" y="3335"/>
                  </a:lnTo>
                  <a:cubicBezTo>
                    <a:pt x="5647" y="3293"/>
                    <a:pt x="5645" y="3242"/>
                    <a:pt x="5618" y="3201"/>
                  </a:cubicBezTo>
                  <a:cubicBezTo>
                    <a:pt x="5576" y="3137"/>
                    <a:pt x="5491" y="3120"/>
                    <a:pt x="5428" y="3162"/>
                  </a:cubicBezTo>
                  <a:cubicBezTo>
                    <a:pt x="5365" y="3204"/>
                    <a:pt x="5348" y="3289"/>
                    <a:pt x="5389" y="3352"/>
                  </a:cubicBezTo>
                  <a:cubicBezTo>
                    <a:pt x="5416" y="3392"/>
                    <a:pt x="5461" y="3414"/>
                    <a:pt x="5506" y="3413"/>
                  </a:cubicBezTo>
                  <a:lnTo>
                    <a:pt x="5578" y="3627"/>
                  </a:lnTo>
                  <a:lnTo>
                    <a:pt x="5404" y="3782"/>
                  </a:lnTo>
                  <a:lnTo>
                    <a:pt x="5220" y="3663"/>
                  </a:lnTo>
                  <a:cubicBezTo>
                    <a:pt x="5226" y="3639"/>
                    <a:pt x="5224" y="3612"/>
                    <a:pt x="5213" y="3586"/>
                  </a:cubicBezTo>
                  <a:cubicBezTo>
                    <a:pt x="5187" y="3524"/>
                    <a:pt x="5115" y="3495"/>
                    <a:pt x="5053" y="3522"/>
                  </a:cubicBezTo>
                  <a:cubicBezTo>
                    <a:pt x="4991" y="3549"/>
                    <a:pt x="4962" y="3621"/>
                    <a:pt x="4989" y="3683"/>
                  </a:cubicBezTo>
                  <a:cubicBezTo>
                    <a:pt x="5015" y="3745"/>
                    <a:pt x="5087" y="3774"/>
                    <a:pt x="5149" y="3747"/>
                  </a:cubicBezTo>
                  <a:cubicBezTo>
                    <a:pt x="5154" y="3745"/>
                    <a:pt x="5158" y="3743"/>
                    <a:pt x="5163" y="3740"/>
                  </a:cubicBezTo>
                  <a:lnTo>
                    <a:pt x="5233" y="3934"/>
                  </a:lnTo>
                  <a:lnTo>
                    <a:pt x="4972" y="4167"/>
                  </a:lnTo>
                  <a:lnTo>
                    <a:pt x="4801" y="4039"/>
                  </a:lnTo>
                  <a:cubicBezTo>
                    <a:pt x="4811" y="4019"/>
                    <a:pt x="4814" y="3996"/>
                    <a:pt x="4809" y="3972"/>
                  </a:cubicBezTo>
                  <a:cubicBezTo>
                    <a:pt x="4798" y="3911"/>
                    <a:pt x="4739" y="3871"/>
                    <a:pt x="4677" y="3882"/>
                  </a:cubicBezTo>
                  <a:cubicBezTo>
                    <a:pt x="4616" y="3894"/>
                    <a:pt x="4576" y="3953"/>
                    <a:pt x="4588" y="4014"/>
                  </a:cubicBezTo>
                  <a:cubicBezTo>
                    <a:pt x="4597" y="4062"/>
                    <a:pt x="4636" y="4098"/>
                    <a:pt x="4682" y="4105"/>
                  </a:cubicBezTo>
                  <a:lnTo>
                    <a:pt x="4786" y="4333"/>
                  </a:lnTo>
                  <a:lnTo>
                    <a:pt x="4598" y="4500"/>
                  </a:lnTo>
                  <a:lnTo>
                    <a:pt x="4404" y="4333"/>
                  </a:lnTo>
                  <a:cubicBezTo>
                    <a:pt x="4396" y="4284"/>
                    <a:pt x="4354" y="4245"/>
                    <a:pt x="4302" y="4242"/>
                  </a:cubicBezTo>
                  <a:cubicBezTo>
                    <a:pt x="4242" y="4239"/>
                    <a:pt x="4190" y="4285"/>
                    <a:pt x="4187" y="4345"/>
                  </a:cubicBezTo>
                  <a:cubicBezTo>
                    <a:pt x="4183" y="4406"/>
                    <a:pt x="4229" y="4457"/>
                    <a:pt x="4290" y="4461"/>
                  </a:cubicBezTo>
                  <a:lnTo>
                    <a:pt x="4415" y="4663"/>
                  </a:lnTo>
                  <a:lnTo>
                    <a:pt x="4155" y="4895"/>
                  </a:lnTo>
                  <a:lnTo>
                    <a:pt x="4003" y="4736"/>
                  </a:lnTo>
                  <a:cubicBezTo>
                    <a:pt x="4017" y="4679"/>
                    <a:pt x="3984" y="4620"/>
                    <a:pt x="3927" y="4602"/>
                  </a:cubicBezTo>
                  <a:cubicBezTo>
                    <a:pt x="3868" y="4584"/>
                    <a:pt x="3804" y="4617"/>
                    <a:pt x="3786" y="4676"/>
                  </a:cubicBezTo>
                  <a:cubicBezTo>
                    <a:pt x="3767" y="4736"/>
                    <a:pt x="3800" y="4799"/>
                    <a:pt x="3860" y="4818"/>
                  </a:cubicBezTo>
                  <a:cubicBezTo>
                    <a:pt x="3889" y="4827"/>
                    <a:pt x="3918" y="4824"/>
                    <a:pt x="3943" y="4811"/>
                  </a:cubicBezTo>
                  <a:lnTo>
                    <a:pt x="3997" y="5036"/>
                  </a:lnTo>
                  <a:lnTo>
                    <a:pt x="3758" y="5248"/>
                  </a:lnTo>
                  <a:lnTo>
                    <a:pt x="3609" y="5100"/>
                  </a:lnTo>
                  <a:cubicBezTo>
                    <a:pt x="3623" y="5047"/>
                    <a:pt x="3601" y="4991"/>
                    <a:pt x="3552" y="4962"/>
                  </a:cubicBezTo>
                  <a:cubicBezTo>
                    <a:pt x="3494" y="4929"/>
                    <a:pt x="3419" y="4949"/>
                    <a:pt x="3385" y="5008"/>
                  </a:cubicBezTo>
                  <a:cubicBezTo>
                    <a:pt x="3351" y="5066"/>
                    <a:pt x="3371" y="5141"/>
                    <a:pt x="3430" y="5175"/>
                  </a:cubicBezTo>
                  <a:cubicBezTo>
                    <a:pt x="3461" y="5192"/>
                    <a:pt x="3496" y="5195"/>
                    <a:pt x="3528" y="5185"/>
                  </a:cubicBezTo>
                  <a:lnTo>
                    <a:pt x="3634" y="5358"/>
                  </a:lnTo>
                  <a:lnTo>
                    <a:pt x="3356" y="5607"/>
                  </a:lnTo>
                  <a:lnTo>
                    <a:pt x="3215" y="5479"/>
                  </a:lnTo>
                  <a:cubicBezTo>
                    <a:pt x="3237" y="5425"/>
                    <a:pt x="3223" y="5362"/>
                    <a:pt x="3177" y="5322"/>
                  </a:cubicBezTo>
                  <a:cubicBezTo>
                    <a:pt x="3119" y="5274"/>
                    <a:pt x="3033" y="5281"/>
                    <a:pt x="2984" y="5339"/>
                  </a:cubicBezTo>
                  <a:cubicBezTo>
                    <a:pt x="2935" y="5396"/>
                    <a:pt x="2943" y="5483"/>
                    <a:pt x="3000" y="5531"/>
                  </a:cubicBezTo>
                  <a:cubicBezTo>
                    <a:pt x="3034" y="5560"/>
                    <a:pt x="3077" y="5569"/>
                    <a:pt x="3117" y="5561"/>
                  </a:cubicBezTo>
                  <a:lnTo>
                    <a:pt x="3214" y="5733"/>
                  </a:lnTo>
                  <a:lnTo>
                    <a:pt x="2946" y="5971"/>
                  </a:lnTo>
                  <a:lnTo>
                    <a:pt x="2826" y="5852"/>
                  </a:lnTo>
                  <a:cubicBezTo>
                    <a:pt x="2852" y="5798"/>
                    <a:pt x="2845" y="5730"/>
                    <a:pt x="2802" y="5682"/>
                  </a:cubicBezTo>
                  <a:cubicBezTo>
                    <a:pt x="2745" y="5619"/>
                    <a:pt x="2647" y="5613"/>
                    <a:pt x="2583" y="5670"/>
                  </a:cubicBezTo>
                  <a:cubicBezTo>
                    <a:pt x="2519" y="5727"/>
                    <a:pt x="2514" y="5824"/>
                    <a:pt x="2571" y="5888"/>
                  </a:cubicBezTo>
                  <a:cubicBezTo>
                    <a:pt x="2609" y="5931"/>
                    <a:pt x="2666" y="5948"/>
                    <a:pt x="2718" y="5937"/>
                  </a:cubicBezTo>
                  <a:lnTo>
                    <a:pt x="2798" y="6103"/>
                  </a:ln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60;p49">
              <a:extLst>
                <a:ext uri="{FF2B5EF4-FFF2-40B4-BE49-F238E27FC236}">
                  <a16:creationId xmlns:a16="http://schemas.microsoft.com/office/drawing/2014/main" id="{94B86B9D-E451-483E-7DB3-DF7648EB0EDF}"/>
                </a:ext>
              </a:extLst>
            </p:cNvPr>
            <p:cNvSpPr/>
            <p:nvPr/>
          </p:nvSpPr>
          <p:spPr>
            <a:xfrm>
              <a:off x="2379662" y="5108575"/>
              <a:ext cx="1311271" cy="1168400"/>
            </a:xfrm>
            <a:custGeom>
              <a:avLst/>
              <a:gdLst/>
              <a:ahLst/>
              <a:cxnLst/>
              <a:rect l="l" t="t" r="r" b="b"/>
              <a:pathLst>
                <a:path w="3643" h="3247" extrusionOk="0">
                  <a:moveTo>
                    <a:pt x="16" y="3246"/>
                  </a:moveTo>
                  <a:cubicBezTo>
                    <a:pt x="12" y="3246"/>
                    <a:pt x="8" y="3244"/>
                    <a:pt x="5" y="3241"/>
                  </a:cubicBezTo>
                  <a:cubicBezTo>
                    <a:pt x="0" y="3235"/>
                    <a:pt x="0" y="3225"/>
                    <a:pt x="6" y="3220"/>
                  </a:cubicBezTo>
                  <a:lnTo>
                    <a:pt x="3615" y="6"/>
                  </a:lnTo>
                  <a:cubicBezTo>
                    <a:pt x="3621" y="0"/>
                    <a:pt x="3631" y="1"/>
                    <a:pt x="3636" y="7"/>
                  </a:cubicBezTo>
                  <a:cubicBezTo>
                    <a:pt x="3642" y="13"/>
                    <a:pt x="3641" y="22"/>
                    <a:pt x="3635" y="28"/>
                  </a:cubicBezTo>
                  <a:lnTo>
                    <a:pt x="26" y="3242"/>
                  </a:lnTo>
                  <a:cubicBezTo>
                    <a:pt x="23" y="3244"/>
                    <a:pt x="20" y="3246"/>
                    <a:pt x="16" y="3246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61;p49">
              <a:extLst>
                <a:ext uri="{FF2B5EF4-FFF2-40B4-BE49-F238E27FC236}">
                  <a16:creationId xmlns:a16="http://schemas.microsoft.com/office/drawing/2014/main" id="{90C787A6-8A6C-2D8F-4B12-BA34F01B4A66}"/>
                </a:ext>
              </a:extLst>
            </p:cNvPr>
            <p:cNvSpPr/>
            <p:nvPr/>
          </p:nvSpPr>
          <p:spPr>
            <a:xfrm>
              <a:off x="1636712" y="539273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3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62;p49">
              <a:extLst>
                <a:ext uri="{FF2B5EF4-FFF2-40B4-BE49-F238E27FC236}">
                  <a16:creationId xmlns:a16="http://schemas.microsoft.com/office/drawing/2014/main" id="{BEC74C50-ABD1-2FEE-3C3C-E1C6FC1C7827}"/>
                </a:ext>
              </a:extLst>
            </p:cNvPr>
            <p:cNvSpPr/>
            <p:nvPr/>
          </p:nvSpPr>
          <p:spPr>
            <a:xfrm>
              <a:off x="1773237" y="527208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3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63;p49">
              <a:extLst>
                <a:ext uri="{FF2B5EF4-FFF2-40B4-BE49-F238E27FC236}">
                  <a16:creationId xmlns:a16="http://schemas.microsoft.com/office/drawing/2014/main" id="{37B85E6D-EB95-5ECC-C2C6-FCC28BAB3B26}"/>
                </a:ext>
              </a:extLst>
            </p:cNvPr>
            <p:cNvSpPr/>
            <p:nvPr/>
          </p:nvSpPr>
          <p:spPr>
            <a:xfrm>
              <a:off x="1909762" y="514985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64;p49">
              <a:extLst>
                <a:ext uri="{FF2B5EF4-FFF2-40B4-BE49-F238E27FC236}">
                  <a16:creationId xmlns:a16="http://schemas.microsoft.com/office/drawing/2014/main" id="{E4BBC5ED-3651-132D-217C-6FA9075EDFB4}"/>
                </a:ext>
              </a:extLst>
            </p:cNvPr>
            <p:cNvSpPr/>
            <p:nvPr/>
          </p:nvSpPr>
          <p:spPr>
            <a:xfrm>
              <a:off x="2046287" y="502920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65;p49">
              <a:extLst>
                <a:ext uri="{FF2B5EF4-FFF2-40B4-BE49-F238E27FC236}">
                  <a16:creationId xmlns:a16="http://schemas.microsoft.com/office/drawing/2014/main" id="{A6099046-2360-4CD2-7C1D-B8E99C6DFA76}"/>
                </a:ext>
              </a:extLst>
            </p:cNvPr>
            <p:cNvSpPr/>
            <p:nvPr/>
          </p:nvSpPr>
          <p:spPr>
            <a:xfrm>
              <a:off x="2181225" y="490696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66;p49">
              <a:extLst>
                <a:ext uri="{FF2B5EF4-FFF2-40B4-BE49-F238E27FC236}">
                  <a16:creationId xmlns:a16="http://schemas.microsoft.com/office/drawing/2014/main" id="{02A35C0A-6926-CC94-ED99-4DA128A291E1}"/>
                </a:ext>
              </a:extLst>
            </p:cNvPr>
            <p:cNvSpPr/>
            <p:nvPr/>
          </p:nvSpPr>
          <p:spPr>
            <a:xfrm>
              <a:off x="2317750" y="478631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67;p49">
              <a:extLst>
                <a:ext uri="{FF2B5EF4-FFF2-40B4-BE49-F238E27FC236}">
                  <a16:creationId xmlns:a16="http://schemas.microsoft.com/office/drawing/2014/main" id="{1145EF59-3A8A-4E79-D282-2C13D3D05EED}"/>
                </a:ext>
              </a:extLst>
            </p:cNvPr>
            <p:cNvSpPr/>
            <p:nvPr/>
          </p:nvSpPr>
          <p:spPr>
            <a:xfrm>
              <a:off x="2454275" y="4664075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5"/>
                  </a:lnTo>
                  <a:cubicBezTo>
                    <a:pt x="2071" y="2302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68;p49">
              <a:extLst>
                <a:ext uri="{FF2B5EF4-FFF2-40B4-BE49-F238E27FC236}">
                  <a16:creationId xmlns:a16="http://schemas.microsoft.com/office/drawing/2014/main" id="{75D51986-30D4-311C-76F2-AD5C4E19C947}"/>
                </a:ext>
              </a:extLst>
            </p:cNvPr>
            <p:cNvSpPr/>
            <p:nvPr/>
          </p:nvSpPr>
          <p:spPr>
            <a:xfrm>
              <a:off x="2590800" y="4543425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8"/>
                    <a:pt x="2045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1"/>
                    <a:pt x="2066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69;p49">
              <a:extLst>
                <a:ext uri="{FF2B5EF4-FFF2-40B4-BE49-F238E27FC236}">
                  <a16:creationId xmlns:a16="http://schemas.microsoft.com/office/drawing/2014/main" id="{14FDDA4E-2B72-DEB4-EFD7-691FA862F111}"/>
                </a:ext>
              </a:extLst>
            </p:cNvPr>
            <p:cNvSpPr/>
            <p:nvPr/>
          </p:nvSpPr>
          <p:spPr>
            <a:xfrm>
              <a:off x="2727325" y="442118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9"/>
                    <a:pt x="2045" y="2315"/>
                  </a:cubicBezTo>
                  <a:lnTo>
                    <a:pt x="6" y="27"/>
                  </a:lnTo>
                  <a:cubicBezTo>
                    <a:pt x="0" y="20"/>
                    <a:pt x="1" y="11"/>
                    <a:pt x="7" y="6"/>
                  </a:cubicBezTo>
                  <a:cubicBezTo>
                    <a:pt x="13" y="0"/>
                    <a:pt x="23" y="1"/>
                    <a:pt x="28" y="7"/>
                  </a:cubicBezTo>
                  <a:lnTo>
                    <a:pt x="2067" y="2295"/>
                  </a:lnTo>
                  <a:cubicBezTo>
                    <a:pt x="2072" y="2302"/>
                    <a:pt x="2072" y="2311"/>
                    <a:pt x="2066" y="2316"/>
                  </a:cubicBezTo>
                  <a:cubicBezTo>
                    <a:pt x="2063" y="2319"/>
                    <a:pt x="2059" y="2320"/>
                    <a:pt x="2056" y="2320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70;p49">
              <a:extLst>
                <a:ext uri="{FF2B5EF4-FFF2-40B4-BE49-F238E27FC236}">
                  <a16:creationId xmlns:a16="http://schemas.microsoft.com/office/drawing/2014/main" id="{7DBDAFD8-6396-A425-5655-4D154999B4EC}"/>
                </a:ext>
              </a:extLst>
            </p:cNvPr>
            <p:cNvSpPr/>
            <p:nvPr/>
          </p:nvSpPr>
          <p:spPr>
            <a:xfrm>
              <a:off x="2863850" y="430053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0"/>
                    <a:pt x="2065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F5A2163D-58C3-A42B-BA69-7F520F7DC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606" y="5147456"/>
            <a:ext cx="917497" cy="15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276</TotalTime>
  <Words>985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Euphemia</vt:lpstr>
      <vt:lpstr>Open Sans</vt:lpstr>
      <vt:lpstr>Plantagenet Cherokee</vt:lpstr>
      <vt:lpstr>Symbol</vt:lpstr>
      <vt:lpstr>Wingdings</vt:lpstr>
      <vt:lpstr>Academic Literature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Завршни испит на крају основног образовања и васпитања</dc:title>
  <dc:creator>Miloš V. Jevtić</dc:creator>
  <cp:lastModifiedBy>Miloš V. Jevtić</cp:lastModifiedBy>
  <cp:revision>24</cp:revision>
  <dcterms:created xsi:type="dcterms:W3CDTF">2023-11-23T10:49:54Z</dcterms:created>
  <dcterms:modified xsi:type="dcterms:W3CDTF">2024-12-01T17:04:07Z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