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497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973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611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007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584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584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174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214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56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030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218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B6F2-4CB1-4555-BE70-0E5E3CCE1B05}" type="datetimeFigureOut">
              <a:rPr lang="sr-Latn-RS" smtClean="0"/>
              <a:t>23.2.2023.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5F72-7103-43A5-B32D-F863DFC17E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82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b="1" u="sng" dirty="0" smtClean="0"/>
              <a:t/>
            </a:r>
            <a:br>
              <a:rPr lang="sr-Latn-RS" b="1" u="sng" dirty="0" smtClean="0"/>
            </a:br>
            <a:r>
              <a:rPr lang="sr-Latn-RS" b="1" u="sng" dirty="0"/>
              <a:t/>
            </a:r>
            <a:br>
              <a:rPr lang="sr-Latn-RS" b="1" u="sng" dirty="0"/>
            </a:br>
            <a:r>
              <a:rPr lang="sr-Latn-RS" b="1" u="sng" dirty="0" smtClean="0"/>
              <a:t/>
            </a:r>
            <a:br>
              <a:rPr lang="sr-Latn-RS" b="1" u="sng" dirty="0" smtClean="0"/>
            </a:br>
            <a:r>
              <a:rPr lang="sr-Cyrl-RS" b="1" u="sng" dirty="0" smtClean="0"/>
              <a:t>НАСИЉЕ </a:t>
            </a:r>
            <a:r>
              <a:rPr lang="sr-Cyrl-RS" b="1" u="sng" dirty="0"/>
              <a:t>У ШКОЛИ – ПОСТУПАЊЕ ШКОЛЕ</a:t>
            </a:r>
            <a:r>
              <a:rPr lang="sr-Latn-RS" dirty="0"/>
              <a:t/>
            </a:r>
            <a:br>
              <a:rPr lang="sr-Latn-RS" dirty="0"/>
            </a:br>
            <a:r>
              <a:rPr lang="sr-Cyrl-RS" dirty="0"/>
              <a:t> 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sr-Cyrl-RS" b="1" dirty="0" smtClean="0"/>
          </a:p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КОРАЦИ У ПОСТУПАЊУ</a:t>
            </a:r>
            <a:endParaRPr lang="sr-Latn-R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\OneDrive\Desktop\дв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lip\OneDrive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0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699792" y="385946"/>
            <a:ext cx="2576463" cy="2590800"/>
            <a:chOff x="7159752" y="5059676"/>
            <a:chExt cx="1982470" cy="1796414"/>
          </a:xfrm>
        </p:grpSpPr>
        <p:sp>
          <p:nvSpPr>
            <p:cNvPr id="4" name="object 4"/>
            <p:cNvSpPr/>
            <p:nvPr/>
          </p:nvSpPr>
          <p:spPr>
            <a:xfrm>
              <a:off x="7159752" y="5059676"/>
              <a:ext cx="1981961" cy="17960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2786" y="5735573"/>
              <a:ext cx="647700" cy="502920"/>
            </a:xfrm>
            <a:custGeom>
              <a:avLst/>
              <a:gdLst/>
              <a:ahLst/>
              <a:cxnLst/>
              <a:rect l="l" t="t" r="r" b="b"/>
              <a:pathLst>
                <a:path w="647700" h="502920">
                  <a:moveTo>
                    <a:pt x="323850" y="0"/>
                  </a:moveTo>
                  <a:lnTo>
                    <a:pt x="271329" y="3291"/>
                  </a:lnTo>
                  <a:lnTo>
                    <a:pt x="221504" y="12819"/>
                  </a:lnTo>
                  <a:lnTo>
                    <a:pt x="175040" y="28068"/>
                  </a:lnTo>
                  <a:lnTo>
                    <a:pt x="132606" y="48518"/>
                  </a:lnTo>
                  <a:lnTo>
                    <a:pt x="94869" y="73652"/>
                  </a:lnTo>
                  <a:lnTo>
                    <a:pt x="62496" y="102952"/>
                  </a:lnTo>
                  <a:lnTo>
                    <a:pt x="36155" y="135900"/>
                  </a:lnTo>
                  <a:lnTo>
                    <a:pt x="16514" y="171980"/>
                  </a:lnTo>
                  <a:lnTo>
                    <a:pt x="4239" y="210672"/>
                  </a:lnTo>
                  <a:lnTo>
                    <a:pt x="0" y="251459"/>
                  </a:lnTo>
                  <a:lnTo>
                    <a:pt x="4239" y="292247"/>
                  </a:lnTo>
                  <a:lnTo>
                    <a:pt x="16514" y="330939"/>
                  </a:lnTo>
                  <a:lnTo>
                    <a:pt x="36155" y="367019"/>
                  </a:lnTo>
                  <a:lnTo>
                    <a:pt x="62496" y="399967"/>
                  </a:lnTo>
                  <a:lnTo>
                    <a:pt x="94869" y="429267"/>
                  </a:lnTo>
                  <a:lnTo>
                    <a:pt x="132606" y="454401"/>
                  </a:lnTo>
                  <a:lnTo>
                    <a:pt x="175040" y="474851"/>
                  </a:lnTo>
                  <a:lnTo>
                    <a:pt x="221504" y="490100"/>
                  </a:lnTo>
                  <a:lnTo>
                    <a:pt x="271329" y="499628"/>
                  </a:lnTo>
                  <a:lnTo>
                    <a:pt x="323850" y="502919"/>
                  </a:lnTo>
                  <a:lnTo>
                    <a:pt x="376370" y="499628"/>
                  </a:lnTo>
                  <a:lnTo>
                    <a:pt x="426195" y="490100"/>
                  </a:lnTo>
                  <a:lnTo>
                    <a:pt x="472659" y="474851"/>
                  </a:lnTo>
                  <a:lnTo>
                    <a:pt x="515093" y="454401"/>
                  </a:lnTo>
                  <a:lnTo>
                    <a:pt x="552830" y="429267"/>
                  </a:lnTo>
                  <a:lnTo>
                    <a:pt x="585203" y="399967"/>
                  </a:lnTo>
                  <a:lnTo>
                    <a:pt x="611544" y="367019"/>
                  </a:lnTo>
                  <a:lnTo>
                    <a:pt x="631185" y="330939"/>
                  </a:lnTo>
                  <a:lnTo>
                    <a:pt x="643460" y="292247"/>
                  </a:lnTo>
                  <a:lnTo>
                    <a:pt x="647700" y="251459"/>
                  </a:lnTo>
                  <a:lnTo>
                    <a:pt x="643460" y="210672"/>
                  </a:lnTo>
                  <a:lnTo>
                    <a:pt x="631185" y="171980"/>
                  </a:lnTo>
                  <a:lnTo>
                    <a:pt x="611544" y="135900"/>
                  </a:lnTo>
                  <a:lnTo>
                    <a:pt x="585203" y="102952"/>
                  </a:lnTo>
                  <a:lnTo>
                    <a:pt x="552830" y="73652"/>
                  </a:lnTo>
                  <a:lnTo>
                    <a:pt x="515093" y="48518"/>
                  </a:lnTo>
                  <a:lnTo>
                    <a:pt x="472659" y="28068"/>
                  </a:lnTo>
                  <a:lnTo>
                    <a:pt x="426195" y="12819"/>
                  </a:lnTo>
                  <a:lnTo>
                    <a:pt x="376370" y="329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2786" y="5735573"/>
              <a:ext cx="647700" cy="502920"/>
            </a:xfrm>
            <a:custGeom>
              <a:avLst/>
              <a:gdLst/>
              <a:ahLst/>
              <a:cxnLst/>
              <a:rect l="l" t="t" r="r" b="b"/>
              <a:pathLst>
                <a:path w="647700" h="502920">
                  <a:moveTo>
                    <a:pt x="0" y="251459"/>
                  </a:moveTo>
                  <a:lnTo>
                    <a:pt x="4239" y="210672"/>
                  </a:lnTo>
                  <a:lnTo>
                    <a:pt x="16514" y="171980"/>
                  </a:lnTo>
                  <a:lnTo>
                    <a:pt x="36155" y="135900"/>
                  </a:lnTo>
                  <a:lnTo>
                    <a:pt x="62496" y="102952"/>
                  </a:lnTo>
                  <a:lnTo>
                    <a:pt x="94869" y="73652"/>
                  </a:lnTo>
                  <a:lnTo>
                    <a:pt x="132606" y="48518"/>
                  </a:lnTo>
                  <a:lnTo>
                    <a:pt x="175040" y="28068"/>
                  </a:lnTo>
                  <a:lnTo>
                    <a:pt x="221504" y="12819"/>
                  </a:lnTo>
                  <a:lnTo>
                    <a:pt x="271329" y="3291"/>
                  </a:lnTo>
                  <a:lnTo>
                    <a:pt x="323850" y="0"/>
                  </a:lnTo>
                  <a:lnTo>
                    <a:pt x="376370" y="3291"/>
                  </a:lnTo>
                  <a:lnTo>
                    <a:pt x="426195" y="12819"/>
                  </a:lnTo>
                  <a:lnTo>
                    <a:pt x="472659" y="28068"/>
                  </a:lnTo>
                  <a:lnTo>
                    <a:pt x="515093" y="48518"/>
                  </a:lnTo>
                  <a:lnTo>
                    <a:pt x="552830" y="73652"/>
                  </a:lnTo>
                  <a:lnTo>
                    <a:pt x="585203" y="102952"/>
                  </a:lnTo>
                  <a:lnTo>
                    <a:pt x="611544" y="135900"/>
                  </a:lnTo>
                  <a:lnTo>
                    <a:pt x="631185" y="171980"/>
                  </a:lnTo>
                  <a:lnTo>
                    <a:pt x="643460" y="210672"/>
                  </a:lnTo>
                  <a:lnTo>
                    <a:pt x="647700" y="251459"/>
                  </a:lnTo>
                  <a:lnTo>
                    <a:pt x="643460" y="292247"/>
                  </a:lnTo>
                  <a:lnTo>
                    <a:pt x="631185" y="330939"/>
                  </a:lnTo>
                  <a:lnTo>
                    <a:pt x="611544" y="367019"/>
                  </a:lnTo>
                  <a:lnTo>
                    <a:pt x="585203" y="399967"/>
                  </a:lnTo>
                  <a:lnTo>
                    <a:pt x="552830" y="429267"/>
                  </a:lnTo>
                  <a:lnTo>
                    <a:pt x="515093" y="454401"/>
                  </a:lnTo>
                  <a:lnTo>
                    <a:pt x="472659" y="474851"/>
                  </a:lnTo>
                  <a:lnTo>
                    <a:pt x="426195" y="490100"/>
                  </a:lnTo>
                  <a:lnTo>
                    <a:pt x="376370" y="499628"/>
                  </a:lnTo>
                  <a:lnTo>
                    <a:pt x="323850" y="502919"/>
                  </a:lnTo>
                  <a:lnTo>
                    <a:pt x="271329" y="499628"/>
                  </a:lnTo>
                  <a:lnTo>
                    <a:pt x="221504" y="490100"/>
                  </a:lnTo>
                  <a:lnTo>
                    <a:pt x="175040" y="474851"/>
                  </a:lnTo>
                  <a:lnTo>
                    <a:pt x="132606" y="454401"/>
                  </a:lnTo>
                  <a:lnTo>
                    <a:pt x="94869" y="429267"/>
                  </a:lnTo>
                  <a:lnTo>
                    <a:pt x="62496" y="399967"/>
                  </a:lnTo>
                  <a:lnTo>
                    <a:pt x="36155" y="367019"/>
                  </a:lnTo>
                  <a:lnTo>
                    <a:pt x="16514" y="330939"/>
                  </a:lnTo>
                  <a:lnTo>
                    <a:pt x="4239" y="292247"/>
                  </a:lnTo>
                  <a:lnTo>
                    <a:pt x="0" y="251459"/>
                  </a:lnTo>
                  <a:close/>
                </a:path>
              </a:pathLst>
            </a:custGeom>
            <a:ln w="25908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01802" y="1587779"/>
            <a:ext cx="725683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НАСИЉЕ</a:t>
            </a:r>
            <a:endParaRPr sz="1200" b="1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36328" y="1503994"/>
            <a:ext cx="466090" cy="438784"/>
            <a:chOff x="7907908" y="5766257"/>
            <a:chExt cx="466090" cy="438784"/>
          </a:xfrm>
        </p:grpSpPr>
        <p:sp>
          <p:nvSpPr>
            <p:cNvPr id="9" name="object 9"/>
            <p:cNvSpPr/>
            <p:nvPr/>
          </p:nvSpPr>
          <p:spPr>
            <a:xfrm>
              <a:off x="7920608" y="5798350"/>
              <a:ext cx="440690" cy="393700"/>
            </a:xfrm>
            <a:custGeom>
              <a:avLst/>
              <a:gdLst/>
              <a:ahLst/>
              <a:cxnLst/>
              <a:rect l="l" t="t" r="r" b="b"/>
              <a:pathLst>
                <a:path w="440690" h="393700">
                  <a:moveTo>
                    <a:pt x="427609" y="0"/>
                  </a:moveTo>
                  <a:lnTo>
                    <a:pt x="0" y="379450"/>
                  </a:lnTo>
                  <a:lnTo>
                    <a:pt x="12573" y="393687"/>
                  </a:lnTo>
                  <a:lnTo>
                    <a:pt x="440182" y="14236"/>
                  </a:lnTo>
                  <a:lnTo>
                    <a:pt x="4276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0608" y="5798350"/>
              <a:ext cx="440690" cy="393700"/>
            </a:xfrm>
            <a:custGeom>
              <a:avLst/>
              <a:gdLst/>
              <a:ahLst/>
              <a:cxnLst/>
              <a:rect l="l" t="t" r="r" b="b"/>
              <a:pathLst>
                <a:path w="440690" h="393700">
                  <a:moveTo>
                    <a:pt x="0" y="379450"/>
                  </a:moveTo>
                  <a:lnTo>
                    <a:pt x="427609" y="0"/>
                  </a:lnTo>
                  <a:lnTo>
                    <a:pt x="440182" y="14236"/>
                  </a:lnTo>
                  <a:lnTo>
                    <a:pt x="12573" y="393687"/>
                  </a:lnTo>
                  <a:lnTo>
                    <a:pt x="0" y="37945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10143" y="5778957"/>
              <a:ext cx="293370" cy="394970"/>
            </a:xfrm>
            <a:custGeom>
              <a:avLst/>
              <a:gdLst/>
              <a:ahLst/>
              <a:cxnLst/>
              <a:rect l="l" t="t" r="r" b="b"/>
              <a:pathLst>
                <a:path w="293370" h="394970">
                  <a:moveTo>
                    <a:pt x="13970" y="0"/>
                  </a:moveTo>
                  <a:lnTo>
                    <a:pt x="0" y="10083"/>
                  </a:lnTo>
                  <a:lnTo>
                    <a:pt x="278891" y="394373"/>
                  </a:lnTo>
                  <a:lnTo>
                    <a:pt x="292861" y="38428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10143" y="5778957"/>
              <a:ext cx="293370" cy="394970"/>
            </a:xfrm>
            <a:custGeom>
              <a:avLst/>
              <a:gdLst/>
              <a:ahLst/>
              <a:cxnLst/>
              <a:rect l="l" t="t" r="r" b="b"/>
              <a:pathLst>
                <a:path w="293370" h="394970">
                  <a:moveTo>
                    <a:pt x="278891" y="394373"/>
                  </a:moveTo>
                  <a:lnTo>
                    <a:pt x="0" y="10083"/>
                  </a:lnTo>
                  <a:lnTo>
                    <a:pt x="13970" y="0"/>
                  </a:lnTo>
                  <a:lnTo>
                    <a:pt x="292861" y="384289"/>
                  </a:lnTo>
                  <a:lnTo>
                    <a:pt x="278891" y="39437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865231" y="4941168"/>
            <a:ext cx="5356098" cy="424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22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15236"/>
            <a:ext cx="7740353" cy="640175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КОРАЦИ У ПОСТУПАЊУ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Заустављање насиља и злостављања и смиривање учесника је обавеза свих запослених у установи, а нарочито најближе присутног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запосленог и дежурног наставника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Утврдити ко је вршио насиље, а ко је трпео насиље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Корак у поступању зависи од тога ко је вршио</a:t>
            </a:r>
            <a:r>
              <a:rPr kumimoji="0" lang="sr-Cyrl-R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насиље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ко је трпео насиље. 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и како треба да поступа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Вредновање- Праћење ефеката предузетих мера и активности</a:t>
            </a:r>
            <a:endParaRPr lang="sr-Latn-R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88552"/>
              </p:ext>
            </p:extLst>
          </p:nvPr>
        </p:nvGraphicFramePr>
        <p:xfrm>
          <a:off x="539552" y="404664"/>
          <a:ext cx="7776864" cy="6120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312"/>
                <a:gridCol w="1594029"/>
                <a:gridCol w="4229523"/>
              </a:tblGrid>
              <a:tr h="81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ОСОБА КОЈА ВРШИ НАСИЉЕ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ОСОБА КОЈА ТРПИ НАСИЉЕ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РЕАКЦИЈА ШКОЛЕ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УЧЕНИК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УЧЕНИК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ПРОЦЕНА НИВОА НАСИЉА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ЗАПОСЛЕНИ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УЧЕНИК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ДИРЕКТОР ПОКРЕЋЕ В-Д ПОСТУПАК ПРОТИВ ЗАПОСЛЕНОГ И ПОДНОСИ ПРИЈАВУ ПОЛИЦИЈИ АКО ЈЕ РЕЧ О ПРЕКРШАЈНОМ ИЛИ КРИВИЧНОМ ДЕЛУ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5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РОДИТЕЉ ИЛИ НЕКО ТРЕЋИ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УЧЕНИК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ДИРЕКТОР ОБАВЕШТАВА РОДИТЕЉА ДЕТЕТА КОЈЕ ЈЕ ИЗЛОЖЕНО НАСИЉУ, ЦЕНТАР ЗА СОЦИЈАЛНИ РАД И ПОЛИЦИЈУ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0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УЧЕНИК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ЗАПОСЛЕНИ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ДИРЕКТОР ОБАВЕШТАВА РОДИТЕЉА, А У ЗАВИСНОСТИ ОД СЛУЧАЈА И ПОЛИЦИЈУ, ОДНОСНО ЦЕНТАР ЗА СОЦИЈАЛНИ РАД, ПОКРЕЋЕ В-Д ПОСТУПАК И ИЗРИЧЕ МЕРУ У СКЛАДУ СА ЗАКОНОМ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РОДИТЕЉ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</a:rPr>
                        <a:t>ЗАПОСЛЕНИ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ДИРЕКТОР ОБАВЕШТАВА ПОЛИЦИЈУ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ShapeType="1"/>
          </p:cNvSpPr>
          <p:nvPr/>
        </p:nvSpPr>
        <p:spPr bwMode="auto">
          <a:xfrm flipV="1">
            <a:off x="1847850" y="4110037"/>
            <a:ext cx="10001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4783" y="2729809"/>
            <a:ext cx="1958945" cy="26434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 треба да реши проблем насиља </a:t>
            </a:r>
            <a:r>
              <a:rPr kumimoji="0" lang="sr-Cyrl-R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првог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нивоа?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 интервенише на првом нивоу?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47975" y="2071808"/>
            <a:ext cx="2189212" cy="33014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Одељенски старешина у сарадњи са: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одељењем</a:t>
            </a:r>
            <a:endParaRPr kumimoji="0" lang="sr-Cyrl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родитељима и ученика који је вршио и ученика који је трпео насиље 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ShapeType="1"/>
          </p:cNvSpPr>
          <p:nvPr/>
        </p:nvSpPr>
        <p:spPr bwMode="auto">
          <a:xfrm>
            <a:off x="5037187" y="4100877"/>
            <a:ext cx="5429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03246" y="1757483"/>
            <a:ext cx="1720834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Врста интервенције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925076" y="2386133"/>
            <a:ext cx="238125" cy="371475"/>
          </a:xfrm>
          <a:prstGeom prst="downArrow">
            <a:avLst>
              <a:gd name="adj1" fmla="val 50000"/>
              <a:gd name="adj2" fmla="val 39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580112" y="2766835"/>
            <a:ext cx="2941919" cy="2606381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Појачан васпитни рад са: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Одељенском заједницом,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Групом ученика,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Индивидуално,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Саветодавни рад са родитељима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4783" y="548680"/>
            <a:ext cx="89096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Корак у поступању – Ко и како треба да интервенише?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572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sr-Latn-R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R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sr-Cyrl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sr-Latn-R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068276" y="100012"/>
            <a:ext cx="3950171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  ИНТЕРВЕНИШЕ НА </a:t>
            </a: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ДРУГОМ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НИВОУ НАСИЉА?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914773" y="840287"/>
            <a:ext cx="233364" cy="428614"/>
          </a:xfrm>
          <a:prstGeom prst="downArrow">
            <a:avLst>
              <a:gd name="adj1" fmla="val 50000"/>
              <a:gd name="adj2" fmla="val 61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3690" y="1268900"/>
            <a:ext cx="4896544" cy="15840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Одељенски старешина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Родитељи (обавезно учешће)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решавање проблема укључују се и: педагог, психолог, Тим за заштиту од насиља,  директор.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31455" y="2816798"/>
            <a:ext cx="209549" cy="403792"/>
          </a:xfrm>
          <a:prstGeom prst="downArrow">
            <a:avLst>
              <a:gd name="adj1" fmla="val 50000"/>
              <a:gd name="adj2" fmla="val 585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14647" y="3209395"/>
            <a:ext cx="2643163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Врста интервенције</a:t>
            </a:r>
            <a:endParaRPr kumimoji="0" lang="sr-Cyrl-R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117357" y="3626269"/>
            <a:ext cx="247293" cy="469557"/>
          </a:xfrm>
          <a:prstGeom prst="downArrow">
            <a:avLst>
              <a:gd name="adj1" fmla="val 50000"/>
              <a:gd name="adj2" fmla="val 720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51520" y="4095826"/>
            <a:ext cx="8280920" cy="257353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Појачан васпитни рад са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- учеником, - групом ученика,  - одељенском заједницом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Инструктивни рад са родитељима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Израда оперативног плана заштите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Насиље другог нивоа и поновљено насиље првог нивоа третирају се као лакша повреда обавеза.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Уколико појачан васпитни рад није делотворан, директор покреће васпитно-дисциплински поступак и изриче меру, у складу са Законом.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sr-Cyrl-R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sr-Latn-R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187624" y="228600"/>
            <a:ext cx="6010275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 интервенише на </a:t>
            </a:r>
            <a:r>
              <a:rPr kumimoji="0" lang="sr-Cyrl-RS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трећем</a:t>
            </a:r>
            <a:r>
              <a:rPr kumimoji="0" lang="sr-Cyrl-R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нивоу насиља?</a:t>
            </a:r>
            <a:endParaRPr kumimoji="0" lang="sr-Cyrl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3937292" y="720725"/>
            <a:ext cx="247650" cy="146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600473" y="866775"/>
            <a:ext cx="5184576" cy="7191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Поступак води директор са Тимом,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 обавезно учешће родитеља</a:t>
            </a:r>
            <a:endParaRPr kumimoji="0" lang="sr-Cyrl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3933366" y="1593380"/>
            <a:ext cx="247650" cy="1143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714166" y="1775472"/>
            <a:ext cx="29337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Врста интервенције</a:t>
            </a:r>
            <a:endParaRPr kumimoji="0" lang="sr-Cyrl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3927767" y="2175457"/>
            <a:ext cx="266700" cy="158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03964" y="2348142"/>
            <a:ext cx="8424936" cy="2809049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Обавештавање родитеља и предузимање хитних акција по потреби: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Пружање прве помоћи, обезбеђивање лекарске помоћи обавља се одмах након заустављања насиља и злостављања. Уколико родитељ није доступан или његово обавештавање није у најбољем интересу детета и ученика установа одмах обавештава центар за социјални рад.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мора да поднесе пријаву полицији и Центру за социјални рад и да обавести надлежну Школску управу у року од 24 сата од инцидента.</a:t>
            </a: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367644" y="1556792"/>
            <a:ext cx="6408712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Предложене мере заштите за трећи ниво насиља</a:t>
            </a:r>
            <a:endParaRPr kumimoji="0" lang="sr-Cyrl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4286250" y="2276872"/>
            <a:ext cx="190500" cy="404812"/>
          </a:xfrm>
          <a:prstGeom prst="downArrow">
            <a:avLst>
              <a:gd name="adj1" fmla="val 50000"/>
              <a:gd name="adj2" fmla="val 5312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023936" y="2924944"/>
            <a:ext cx="7364487" cy="290353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Обавезно васпитни рад примерен потребама ученика;</a:t>
            </a: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Обавезно покретање в-д поступка и изрицање мере, у складу са Законом.</a:t>
            </a: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Израда оперативног плана заштите</a:t>
            </a: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Сарадња и усклађивање активности са организацијом или службом која је ангажована.</a:t>
            </a: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поступак су укључени: ОС, родитељи, дежурни наставник, предметни наставник, ППС, директор, Здравствени центар, ЦСР, МУП, ШУ</a:t>
            </a: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sr-Cyrl-R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89844"/>
            <a:ext cx="7992888" cy="5386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r-Cyrl-RS" sz="2000" u="sng" dirty="0" smtClean="0">
                <a:latin typeface="Times New Roman" pitchFamily="18" charset="0"/>
                <a:cs typeface="Times New Roman" pitchFamily="18" charset="0"/>
              </a:rPr>
              <a:t>5.корак је </a:t>
            </a:r>
            <a:r>
              <a:rPr lang="sr-Cyrl-RS" sz="2000" b="1" u="sng" dirty="0">
                <a:latin typeface="Times New Roman" pitchFamily="18" charset="0"/>
                <a:cs typeface="Times New Roman" pitchFamily="18" charset="0"/>
              </a:rPr>
              <a:t>ВРЕДНОВАЊЕ</a:t>
            </a:r>
            <a:r>
              <a:rPr lang="sr-Cyrl-RS" sz="2000" u="sng" dirty="0">
                <a:latin typeface="Times New Roman" pitchFamily="18" charset="0"/>
                <a:cs typeface="Times New Roman" pitchFamily="18" charset="0"/>
              </a:rPr>
              <a:t> – Праћење ефеката предузетих мера и </a:t>
            </a:r>
            <a:r>
              <a:rPr lang="sr-Cyrl-RS" sz="2000" u="sng" dirty="0" smtClean="0">
                <a:latin typeface="Times New Roman" pitchFamily="18" charset="0"/>
                <a:cs typeface="Times New Roman" pitchFamily="18" charset="0"/>
              </a:rPr>
              <a:t>активности</a:t>
            </a:r>
          </a:p>
          <a:p>
            <a:pPr lvl="0"/>
            <a:endParaRPr lang="sr-Cyrl-RS" sz="20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КО ПРАТИ ЕФЕКТЕ ПРЕДУЗЕТИХ МЕРА?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ОС, Тим за заштиту, психолог, педагог</a:t>
            </a:r>
            <a:endParaRPr lang="sr-Latn-R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ШТА СЕ ПРАТИ?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Понашање ученика које је трпело и које је извршило насиље и злостављање</a:t>
            </a:r>
            <a:endParaRPr lang="sr-Latn-R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Понашање ученика који су индиректно били укључени (сведоци)</a:t>
            </a:r>
            <a:endParaRPr lang="sr-Latn-R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Укљученост родитеља</a:t>
            </a:r>
            <a:endParaRPr lang="sr-Latn-R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Укљученост других надлежних органа</a:t>
            </a:r>
            <a:endParaRPr lang="sr-Latn-R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СА КОЈИМ ЦИЉЕМ?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Провере успешности предузетих активности, даљег планирања заштите, предузимања других активности.</a:t>
            </a:r>
            <a:endParaRPr lang="sr-Latn-R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OneDrive\Desktop\Screenshot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"/>
            <a:ext cx="9144000" cy="684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511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НАСИЉЕ У ШКОЛИ – ПОСТУПАЊЕ ШКОЛЕ 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НАСИЉЕ У ШКОЛИ – ПОСТУПАЊЕ ШКОЛЕ</dc:title>
  <dc:creator>AcaAleksic</dc:creator>
  <cp:lastModifiedBy>Filip Vidojevic</cp:lastModifiedBy>
  <cp:revision>18</cp:revision>
  <cp:lastPrinted>2023-02-10T09:58:39Z</cp:lastPrinted>
  <dcterms:created xsi:type="dcterms:W3CDTF">2022-11-09T10:40:19Z</dcterms:created>
  <dcterms:modified xsi:type="dcterms:W3CDTF">2023-02-23T11:27:34Z</dcterms:modified>
</cp:coreProperties>
</file>